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14"/>
  </p:notesMasterIdLst>
  <p:sldIdLst>
    <p:sldId id="303" r:id="rId2"/>
    <p:sldId id="304" r:id="rId3"/>
    <p:sldId id="305" r:id="rId4"/>
    <p:sldId id="306" r:id="rId5"/>
    <p:sldId id="463" r:id="rId6"/>
    <p:sldId id="348" r:id="rId7"/>
    <p:sldId id="376" r:id="rId8"/>
    <p:sldId id="468" r:id="rId9"/>
    <p:sldId id="469" r:id="rId10"/>
    <p:sldId id="349" r:id="rId11"/>
    <p:sldId id="350" r:id="rId12"/>
    <p:sldId id="351" r:id="rId13"/>
    <p:sldId id="464" r:id="rId14"/>
    <p:sldId id="465" r:id="rId15"/>
    <p:sldId id="353" r:id="rId16"/>
    <p:sldId id="467" r:id="rId17"/>
    <p:sldId id="354" r:id="rId18"/>
    <p:sldId id="355" r:id="rId19"/>
    <p:sldId id="466" r:id="rId20"/>
    <p:sldId id="357" r:id="rId21"/>
    <p:sldId id="358" r:id="rId22"/>
    <p:sldId id="359" r:id="rId23"/>
    <p:sldId id="360" r:id="rId24"/>
    <p:sldId id="362" r:id="rId25"/>
    <p:sldId id="363" r:id="rId26"/>
    <p:sldId id="368" r:id="rId27"/>
    <p:sldId id="369" r:id="rId28"/>
    <p:sldId id="370" r:id="rId29"/>
    <p:sldId id="371" r:id="rId30"/>
    <p:sldId id="372" r:id="rId31"/>
    <p:sldId id="373" r:id="rId32"/>
    <p:sldId id="374" r:id="rId33"/>
    <p:sldId id="379" r:id="rId34"/>
    <p:sldId id="380" r:id="rId35"/>
    <p:sldId id="470" r:id="rId36"/>
    <p:sldId id="257" r:id="rId37"/>
    <p:sldId id="258" r:id="rId38"/>
    <p:sldId id="342" r:id="rId39"/>
    <p:sldId id="259" r:id="rId40"/>
    <p:sldId id="260" r:id="rId41"/>
    <p:sldId id="261" r:id="rId42"/>
    <p:sldId id="262" r:id="rId43"/>
    <p:sldId id="343" r:id="rId44"/>
    <p:sldId id="344" r:id="rId45"/>
    <p:sldId id="472" r:id="rId46"/>
    <p:sldId id="345" r:id="rId47"/>
    <p:sldId id="471" r:id="rId48"/>
    <p:sldId id="263" r:id="rId49"/>
    <p:sldId id="264" r:id="rId50"/>
    <p:sldId id="323" r:id="rId51"/>
    <p:sldId id="324" r:id="rId52"/>
    <p:sldId id="322" r:id="rId53"/>
    <p:sldId id="475" r:id="rId54"/>
    <p:sldId id="325" r:id="rId55"/>
    <p:sldId id="265" r:id="rId56"/>
    <p:sldId id="266" r:id="rId57"/>
    <p:sldId id="267" r:id="rId58"/>
    <p:sldId id="268" r:id="rId59"/>
    <p:sldId id="269" r:id="rId60"/>
    <p:sldId id="270" r:id="rId61"/>
    <p:sldId id="271" r:id="rId62"/>
    <p:sldId id="272" r:id="rId63"/>
    <p:sldId id="273" r:id="rId64"/>
    <p:sldId id="274" r:id="rId65"/>
    <p:sldId id="275" r:id="rId66"/>
    <p:sldId id="276" r:id="rId67"/>
    <p:sldId id="277" r:id="rId68"/>
    <p:sldId id="278" r:id="rId69"/>
    <p:sldId id="279" r:id="rId70"/>
    <p:sldId id="280" r:id="rId71"/>
    <p:sldId id="281" r:id="rId72"/>
    <p:sldId id="282" r:id="rId73"/>
    <p:sldId id="283" r:id="rId74"/>
    <p:sldId id="284" r:id="rId75"/>
    <p:sldId id="285" r:id="rId76"/>
    <p:sldId id="286" r:id="rId77"/>
    <p:sldId id="287" r:id="rId78"/>
    <p:sldId id="288" r:id="rId79"/>
    <p:sldId id="473" r:id="rId80"/>
    <p:sldId id="289" r:id="rId81"/>
    <p:sldId id="290" r:id="rId82"/>
    <p:sldId id="291" r:id="rId83"/>
    <p:sldId id="292" r:id="rId84"/>
    <p:sldId id="293" r:id="rId85"/>
    <p:sldId id="294" r:id="rId86"/>
    <p:sldId id="295" r:id="rId87"/>
    <p:sldId id="296" r:id="rId88"/>
    <p:sldId id="297" r:id="rId89"/>
    <p:sldId id="326" r:id="rId90"/>
    <p:sldId id="327" r:id="rId91"/>
    <p:sldId id="328" r:id="rId92"/>
    <p:sldId id="329" r:id="rId93"/>
    <p:sldId id="474" r:id="rId94"/>
    <p:sldId id="330" r:id="rId95"/>
    <p:sldId id="331" r:id="rId96"/>
    <p:sldId id="308" r:id="rId97"/>
    <p:sldId id="332" r:id="rId98"/>
    <p:sldId id="333" r:id="rId99"/>
    <p:sldId id="334" r:id="rId100"/>
    <p:sldId id="335" r:id="rId101"/>
    <p:sldId id="347" r:id="rId102"/>
    <p:sldId id="336" r:id="rId103"/>
    <p:sldId id="346" r:id="rId104"/>
    <p:sldId id="338" r:id="rId105"/>
    <p:sldId id="340" r:id="rId106"/>
    <p:sldId id="341" r:id="rId107"/>
    <p:sldId id="307" r:id="rId108"/>
    <p:sldId id="299" r:id="rId109"/>
    <p:sldId id="300" r:id="rId110"/>
    <p:sldId id="301" r:id="rId111"/>
    <p:sldId id="302" r:id="rId112"/>
    <p:sldId id="320" r:id="rId113"/>
  </p:sldIdLst>
  <p:sldSz cx="12192000" cy="6858000"/>
  <p:notesSz cx="6858000" cy="9144000"/>
  <p:defaultTextStyle>
    <a:defPPr lvl="0">
      <a:defRPr lang="en-US"/>
    </a:defPPr>
    <a:lvl1pPr marL="0" lvl="0" algn="l" defTabSz="457200" rtl="0" eaLnBrk="1" latinLnBrk="0" hangingPunct="1">
      <a:defRPr sz="1800" kern="1200">
        <a:solidFill>
          <a:schemeClr val="tx1"/>
        </a:solidFill>
        <a:latin typeface="+mn-lt"/>
        <a:ea typeface="+mn-ea"/>
        <a:cs typeface="+mn-cs"/>
      </a:defRPr>
    </a:lvl1pPr>
    <a:lvl2pPr marL="457200" lvl="1" algn="l" defTabSz="457200" rtl="0" eaLnBrk="1" latinLnBrk="0" hangingPunct="1">
      <a:defRPr sz="1800" kern="1200">
        <a:solidFill>
          <a:schemeClr val="tx1"/>
        </a:solidFill>
        <a:latin typeface="+mn-lt"/>
        <a:ea typeface="+mn-ea"/>
        <a:cs typeface="+mn-cs"/>
      </a:defRPr>
    </a:lvl2pPr>
    <a:lvl3pPr marL="914400" lvl="2" algn="l" defTabSz="457200" rtl="0" eaLnBrk="1" latinLnBrk="0" hangingPunct="1">
      <a:defRPr sz="1800" kern="1200">
        <a:solidFill>
          <a:schemeClr val="tx1"/>
        </a:solidFill>
        <a:latin typeface="+mn-lt"/>
        <a:ea typeface="+mn-ea"/>
        <a:cs typeface="+mn-cs"/>
      </a:defRPr>
    </a:lvl3pPr>
    <a:lvl4pPr marL="1371600" lvl="3" algn="l" defTabSz="457200" rtl="0" eaLnBrk="1" latinLnBrk="0" hangingPunct="1">
      <a:defRPr sz="1800" kern="1200">
        <a:solidFill>
          <a:schemeClr val="tx1"/>
        </a:solidFill>
        <a:latin typeface="+mn-lt"/>
        <a:ea typeface="+mn-ea"/>
        <a:cs typeface="+mn-cs"/>
      </a:defRPr>
    </a:lvl4pPr>
    <a:lvl5pPr marL="1828800" lvl="4" algn="l" defTabSz="457200" rtl="0" eaLnBrk="1" latinLnBrk="0" hangingPunct="1">
      <a:defRPr sz="1800" kern="1200">
        <a:solidFill>
          <a:schemeClr val="tx1"/>
        </a:solidFill>
        <a:latin typeface="+mn-lt"/>
        <a:ea typeface="+mn-ea"/>
        <a:cs typeface="+mn-cs"/>
      </a:defRPr>
    </a:lvl5pPr>
    <a:lvl6pPr marL="2286000" lvl="5" algn="l" defTabSz="457200" rtl="0" eaLnBrk="1" latinLnBrk="0" hangingPunct="1">
      <a:defRPr sz="1800" kern="1200">
        <a:solidFill>
          <a:schemeClr val="tx1"/>
        </a:solidFill>
        <a:latin typeface="+mn-lt"/>
        <a:ea typeface="+mn-ea"/>
        <a:cs typeface="+mn-cs"/>
      </a:defRPr>
    </a:lvl6pPr>
    <a:lvl7pPr marL="2743200" lvl="6" algn="l" defTabSz="457200" rtl="0" eaLnBrk="1" latinLnBrk="0" hangingPunct="1">
      <a:defRPr sz="1800" kern="1200">
        <a:solidFill>
          <a:schemeClr val="tx1"/>
        </a:solidFill>
        <a:latin typeface="+mn-lt"/>
        <a:ea typeface="+mn-ea"/>
        <a:cs typeface="+mn-cs"/>
      </a:defRPr>
    </a:lvl7pPr>
    <a:lvl8pPr marL="3200400" lvl="7" algn="l" defTabSz="457200" rtl="0" eaLnBrk="1" latinLnBrk="0" hangingPunct="1">
      <a:defRPr sz="1800" kern="1200">
        <a:solidFill>
          <a:schemeClr val="tx1"/>
        </a:solidFill>
        <a:latin typeface="+mn-lt"/>
        <a:ea typeface="+mn-ea"/>
        <a:cs typeface="+mn-cs"/>
      </a:defRPr>
    </a:lvl8pPr>
    <a:lvl9pPr marL="3657600" lvl="8"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60"/>
  </p:normalViewPr>
  <p:slideViewPr>
    <p:cSldViewPr snapToGrid="0">
      <p:cViewPr varScale="1">
        <p:scale>
          <a:sx n="70" d="100"/>
          <a:sy n="70" d="100"/>
        </p:scale>
        <p:origin x="73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7B6961-98D9-734E-8313-8C70E843B8DE}" type="datetimeFigureOut">
              <a:rPr lang="en-US" smtClean="0"/>
              <a:t>3/26/2024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56CD1C-3885-334E-92AD-2BF65F0355A4}" type="slidenum">
              <a:rPr lang="en-US" smtClean="0"/>
              <a:t>‹#›</a:t>
            </a:fld>
            <a:endParaRPr lang="en-US"/>
          </a:p>
        </p:txBody>
      </p:sp>
    </p:spTree>
    <p:extLst>
      <p:ext uri="{BB962C8B-B14F-4D97-AF65-F5344CB8AC3E}">
        <p14:creationId xmlns:p14="http://schemas.microsoft.com/office/powerpoint/2010/main" val="16698924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7</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1923180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19</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Stroma</a:t>
            </a:r>
            <a:r>
              <a:rPr lang="en-US" baseline="0" dirty="0"/>
              <a:t> and Glandular component</a:t>
            </a:r>
            <a:endParaRPr lang="en-US" dirty="0"/>
          </a:p>
        </p:txBody>
      </p:sp>
    </p:spTree>
    <p:extLst>
      <p:ext uri="{BB962C8B-B14F-4D97-AF65-F5344CB8AC3E}">
        <p14:creationId xmlns:p14="http://schemas.microsoft.com/office/powerpoint/2010/main" val="3949903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20</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81990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21</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1856634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22</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Stroma</a:t>
            </a:r>
            <a:r>
              <a:rPr lang="en-US" baseline="0" dirty="0"/>
              <a:t> and Glandular component</a:t>
            </a:r>
            <a:endParaRPr lang="en-US" dirty="0"/>
          </a:p>
        </p:txBody>
      </p:sp>
    </p:spTree>
    <p:extLst>
      <p:ext uri="{BB962C8B-B14F-4D97-AF65-F5344CB8AC3E}">
        <p14:creationId xmlns:p14="http://schemas.microsoft.com/office/powerpoint/2010/main" val="223633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23</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Stroma</a:t>
            </a:r>
            <a:r>
              <a:rPr lang="en-US" baseline="0" dirty="0"/>
              <a:t> and Glandular component – but a leaflike architecture</a:t>
            </a:r>
            <a:endParaRPr lang="en-US" dirty="0"/>
          </a:p>
        </p:txBody>
      </p:sp>
    </p:spTree>
    <p:extLst>
      <p:ext uri="{BB962C8B-B14F-4D97-AF65-F5344CB8AC3E}">
        <p14:creationId xmlns:p14="http://schemas.microsoft.com/office/powerpoint/2010/main" val="2269662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24</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2950436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25</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1925188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26</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3848855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27</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1360629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28</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3279143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8</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16157479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29</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1847733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30</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9507103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31</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Mitoses per 10 HPF,</a:t>
            </a:r>
            <a:r>
              <a:rPr lang="en-US" baseline="0" dirty="0"/>
              <a:t> presence of atypia, presence of stromal overgrowth, margins</a:t>
            </a:r>
            <a:endParaRPr lang="en-US" dirty="0"/>
          </a:p>
        </p:txBody>
      </p:sp>
    </p:spTree>
    <p:extLst>
      <p:ext uri="{BB962C8B-B14F-4D97-AF65-F5344CB8AC3E}">
        <p14:creationId xmlns:p14="http://schemas.microsoft.com/office/powerpoint/2010/main" val="332870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32</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3394178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33</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15303762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en-US" dirty="0"/>
              <a:t>The most common place for breast cancer to metastasize is into the </a:t>
            </a:r>
          </a:p>
        </p:txBody>
      </p:sp>
      <p:sp>
        <p:nvSpPr>
          <p:cNvPr id="4" name="عنصر نائب لرقم الشريحة 3"/>
          <p:cNvSpPr>
            <a:spLocks noGrp="1"/>
          </p:cNvSpPr>
          <p:nvPr>
            <p:ph type="sldNum" sz="quarter" idx="10"/>
          </p:nvPr>
        </p:nvSpPr>
        <p:spPr/>
        <p:txBody>
          <a:bodyPr/>
          <a:lstStyle/>
          <a:p>
            <a:fld id="{F6AA3C37-496E-4D9A-82D4-5DB63C11CC33}" type="slidenum">
              <a:rPr lang="en-US" smtClean="0"/>
              <a:t>92</a:t>
            </a:fld>
            <a:endParaRPr lang="en-US"/>
          </a:p>
        </p:txBody>
      </p:sp>
    </p:spTree>
    <p:extLst>
      <p:ext uri="{BB962C8B-B14F-4D97-AF65-F5344CB8AC3E}">
        <p14:creationId xmlns:p14="http://schemas.microsoft.com/office/powerpoint/2010/main" val="1780346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16 cancer</a:t>
            </a:r>
            <a:r>
              <a:rPr lang="en-US" baseline="0" dirty="0"/>
              <a:t> genes are used to determine a recurrence score ranging between 0-100, which is used to predict risk of 10 yr distant recurrence.</a:t>
            </a:r>
          </a:p>
          <a:p>
            <a:r>
              <a:rPr lang="en-US" baseline="0" dirty="0"/>
              <a:t>Validated as a predictor of 10 year distant recurrence as well as a predictor of chemotherapy benefit in large randomized controlled trials.</a:t>
            </a:r>
            <a:endParaRPr lang="en-US" dirty="0"/>
          </a:p>
        </p:txBody>
      </p:sp>
      <p:sp>
        <p:nvSpPr>
          <p:cNvPr id="4" name="Slide Number Placeholder 3"/>
          <p:cNvSpPr>
            <a:spLocks noGrp="1"/>
          </p:cNvSpPr>
          <p:nvPr>
            <p:ph type="sldNum" sz="quarter" idx="10"/>
          </p:nvPr>
        </p:nvSpPr>
        <p:spPr/>
        <p:txBody>
          <a:bodyPr/>
          <a:lstStyle/>
          <a:p>
            <a:fld id="{AC3EAF64-C235-C546-BE3E-8F73702F630E}" type="slidenum">
              <a:rPr lang="en-US" smtClean="0"/>
              <a:pPr/>
              <a:t>96</a:t>
            </a:fld>
            <a:endParaRPr lang="en-US"/>
          </a:p>
        </p:txBody>
      </p:sp>
    </p:spTree>
    <p:extLst>
      <p:ext uri="{BB962C8B-B14F-4D97-AF65-F5344CB8AC3E}">
        <p14:creationId xmlns:p14="http://schemas.microsoft.com/office/powerpoint/2010/main" val="7707159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marL="244475" indent="-244475" defTabSz="4703763">
              <a:lnSpc>
                <a:spcPct val="90000"/>
              </a:lnSpc>
            </a:pPr>
            <a:r>
              <a:rPr lang="en-US" sz="1000" dirty="0"/>
              <a:t>Earlier</a:t>
            </a:r>
            <a:r>
              <a:rPr lang="en-US" sz="1000" baseline="0" dirty="0"/>
              <a:t> staged tumors and screening as well as large national and international trials allowed us to evolve from more radical surgery to less radical conservative surgery.  </a:t>
            </a:r>
            <a:endParaRPr lang="en-US" sz="1000" dirty="0"/>
          </a:p>
        </p:txBody>
      </p:sp>
      <p:sp>
        <p:nvSpPr>
          <p:cNvPr id="31748" name="Slide Number Placeholder 3"/>
          <p:cNvSpPr>
            <a:spLocks noGrp="1"/>
          </p:cNvSpPr>
          <p:nvPr>
            <p:ph type="sldNum" sz="quarter" idx="5"/>
          </p:nvPr>
        </p:nvSpPr>
        <p:spPr>
          <a:noFill/>
        </p:spPr>
        <p:txBody>
          <a:bodyPr/>
          <a:lstStyle/>
          <a:p>
            <a:fld id="{E1308215-792E-D548-A870-3D83A5B326F5}" type="slidenum">
              <a:rPr lang="en-US"/>
              <a:pPr/>
              <a:t>101</a:t>
            </a:fld>
            <a:endParaRPr lang="en-US" dirty="0"/>
          </a:p>
        </p:txBody>
      </p:sp>
    </p:spTree>
    <p:extLst>
      <p:ext uri="{BB962C8B-B14F-4D97-AF65-F5344CB8AC3E}">
        <p14:creationId xmlns:p14="http://schemas.microsoft.com/office/powerpoint/2010/main" val="1413736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marL="244475" indent="-244475" defTabSz="4703763">
              <a:lnSpc>
                <a:spcPct val="90000"/>
              </a:lnSpc>
            </a:pPr>
            <a:r>
              <a:rPr lang="en-US" sz="1000" dirty="0"/>
              <a:t>The halsted mastectomy</a:t>
            </a:r>
            <a:r>
              <a:rPr lang="en-US" sz="1000" baseline="0" dirty="0"/>
              <a:t> was the standard of care up to the 1970s</a:t>
            </a:r>
          </a:p>
          <a:p>
            <a:pPr marL="244475" indent="-244475" defTabSz="4703763">
              <a:lnSpc>
                <a:spcPct val="90000"/>
              </a:lnSpc>
            </a:pPr>
            <a:r>
              <a:rPr lang="en-US" sz="1000" baseline="0" dirty="0"/>
              <a:t>Tumors were more advanced when treated</a:t>
            </a:r>
          </a:p>
          <a:p>
            <a:pPr marL="244475" indent="-244475" defTabSz="4703763">
              <a:lnSpc>
                <a:spcPct val="90000"/>
              </a:lnSpc>
            </a:pPr>
            <a:r>
              <a:rPr lang="en-US" sz="1000" baseline="0" dirty="0"/>
              <a:t>Mammographic screening didn’t become standard of care until 1960s</a:t>
            </a:r>
            <a:endParaRPr lang="en-US" sz="1000" dirty="0"/>
          </a:p>
        </p:txBody>
      </p:sp>
      <p:sp>
        <p:nvSpPr>
          <p:cNvPr id="32772" name="Slide Number Placeholder 3"/>
          <p:cNvSpPr>
            <a:spLocks noGrp="1"/>
          </p:cNvSpPr>
          <p:nvPr>
            <p:ph type="sldNum" sz="quarter" idx="5"/>
          </p:nvPr>
        </p:nvSpPr>
        <p:spPr>
          <a:noFill/>
        </p:spPr>
        <p:txBody>
          <a:bodyPr/>
          <a:lstStyle/>
          <a:p>
            <a:fld id="{32863791-DEE8-F84C-A873-02276E9A4404}" type="slidenum">
              <a:rPr lang="en-US"/>
              <a:pPr/>
              <a:t>103</a:t>
            </a:fld>
            <a:endParaRPr lang="en-US" dirty="0"/>
          </a:p>
        </p:txBody>
      </p:sp>
    </p:spTree>
    <p:extLst>
      <p:ext uri="{BB962C8B-B14F-4D97-AF65-F5344CB8AC3E}">
        <p14:creationId xmlns:p14="http://schemas.microsoft.com/office/powerpoint/2010/main" val="3243305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9</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Paper for 1 cm margins: Taira N, Takabatake D Jpn J Clin Oncol</a:t>
            </a:r>
            <a:r>
              <a:rPr lang="en-US" baseline="0" dirty="0"/>
              <a:t> 2007;37”730-736</a:t>
            </a:r>
            <a:endParaRPr lang="en-US" dirty="0"/>
          </a:p>
        </p:txBody>
      </p:sp>
    </p:spTree>
    <p:extLst>
      <p:ext uri="{BB962C8B-B14F-4D97-AF65-F5344CB8AC3E}">
        <p14:creationId xmlns:p14="http://schemas.microsoft.com/office/powerpoint/2010/main" val="418594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10</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Nipple areola as most symbolic area of a woman’s breast</a:t>
            </a:r>
          </a:p>
        </p:txBody>
      </p:sp>
    </p:spTree>
    <p:extLst>
      <p:ext uri="{BB962C8B-B14F-4D97-AF65-F5344CB8AC3E}">
        <p14:creationId xmlns:p14="http://schemas.microsoft.com/office/powerpoint/2010/main" val="792339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11</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Nipple areola as most symbolic area of a woman’s breast</a:t>
            </a:r>
          </a:p>
        </p:txBody>
      </p:sp>
    </p:spTree>
    <p:extLst>
      <p:ext uri="{BB962C8B-B14F-4D97-AF65-F5344CB8AC3E}">
        <p14:creationId xmlns:p14="http://schemas.microsoft.com/office/powerpoint/2010/main" val="1284455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12</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Nipple areola as most symbolic area of a woman’s breast</a:t>
            </a:r>
          </a:p>
        </p:txBody>
      </p:sp>
    </p:spTree>
    <p:extLst>
      <p:ext uri="{BB962C8B-B14F-4D97-AF65-F5344CB8AC3E}">
        <p14:creationId xmlns:p14="http://schemas.microsoft.com/office/powerpoint/2010/main" val="1549062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15</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Nipple areola as most symbolic area of a woman’s breast</a:t>
            </a:r>
          </a:p>
        </p:txBody>
      </p:sp>
    </p:spTree>
    <p:extLst>
      <p:ext uri="{BB962C8B-B14F-4D97-AF65-F5344CB8AC3E}">
        <p14:creationId xmlns:p14="http://schemas.microsoft.com/office/powerpoint/2010/main" val="2639418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17</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Nipple areola as most symbolic area of a woman’s breast</a:t>
            </a:r>
          </a:p>
        </p:txBody>
      </p:sp>
    </p:spTree>
    <p:extLst>
      <p:ext uri="{BB962C8B-B14F-4D97-AF65-F5344CB8AC3E}">
        <p14:creationId xmlns:p14="http://schemas.microsoft.com/office/powerpoint/2010/main" val="2078225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C70DFA5-2FCB-D745-809A-5C79F32AD5A7}" type="slidenum">
              <a:rPr lang="en-US"/>
              <a:pPr/>
              <a:t>18</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dirty="0"/>
              <a:t>Stroma</a:t>
            </a:r>
            <a:r>
              <a:rPr lang="en-US" baseline="0" dirty="0"/>
              <a:t> and Glandular component</a:t>
            </a:r>
            <a:endParaRPr lang="en-US" dirty="0"/>
          </a:p>
        </p:txBody>
      </p:sp>
    </p:spTree>
    <p:extLst>
      <p:ext uri="{BB962C8B-B14F-4D97-AF65-F5344CB8AC3E}">
        <p14:creationId xmlns:p14="http://schemas.microsoft.com/office/powerpoint/2010/main" val="770009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2/04/2018</a:t>
            </a:r>
            <a:endParaRPr lang="en-US" dirty="0"/>
          </a:p>
        </p:txBody>
      </p:sp>
      <p:sp>
        <p:nvSpPr>
          <p:cNvPr id="5" name="Footer Placeholder 4"/>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2/04/2018</a:t>
            </a:r>
            <a:endParaRPr lang="en-US" dirty="0"/>
          </a:p>
        </p:txBody>
      </p:sp>
      <p:sp>
        <p:nvSpPr>
          <p:cNvPr id="8" name="Footer Placeholder 7"/>
          <p:cNvSpPr>
            <a:spLocks noGrp="1"/>
          </p:cNvSpPr>
          <p:nvPr>
            <p:ph type="ftr" sz="quarter" idx="11"/>
          </p:nvPr>
        </p:nvSpPr>
        <p:spPr/>
        <p:txBody>
          <a:bodyPr/>
          <a:lstStyle/>
          <a:p>
            <a:r>
              <a:rPr lang="hr-HR"/>
              <a:t>REPR 224</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2/04/2018</a:t>
            </a:r>
            <a:endParaRPr lang="en-US" dirty="0"/>
          </a:p>
        </p:txBody>
      </p:sp>
      <p:sp>
        <p:nvSpPr>
          <p:cNvPr id="4" name="Footer Placeholder 3"/>
          <p:cNvSpPr>
            <a:spLocks noGrp="1"/>
          </p:cNvSpPr>
          <p:nvPr>
            <p:ph type="ftr" sz="quarter" idx="11"/>
          </p:nvPr>
        </p:nvSpPr>
        <p:spPr/>
        <p:txBody>
          <a:bodyPr/>
          <a:lstStyle/>
          <a:p>
            <a:r>
              <a:rPr lang="hr-HR"/>
              <a:t>REPR 224</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2/04/2018</a:t>
            </a:r>
            <a:endParaRPr lang="en-US" dirty="0"/>
          </a:p>
        </p:txBody>
      </p:sp>
      <p:sp>
        <p:nvSpPr>
          <p:cNvPr id="3" name="Footer Placeholder 2"/>
          <p:cNvSpPr>
            <a:spLocks noGrp="1"/>
          </p:cNvSpPr>
          <p:nvPr>
            <p:ph type="ftr" sz="quarter" idx="11"/>
          </p:nvPr>
        </p:nvSpPr>
        <p:spPr/>
        <p:txBody>
          <a:bodyPr/>
          <a:lstStyle/>
          <a:p>
            <a:r>
              <a:rPr lang="hr-HR"/>
              <a:t>REPR 224</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2/04/2018</a:t>
            </a:r>
            <a:endParaRPr lang="en-US" dirty="0"/>
          </a:p>
        </p:txBody>
      </p:sp>
      <p:sp>
        <p:nvSpPr>
          <p:cNvPr id="6" name="Footer Placeholder 5"/>
          <p:cNvSpPr>
            <a:spLocks noGrp="1"/>
          </p:cNvSpPr>
          <p:nvPr>
            <p:ph type="ftr" sz="quarter" idx="11"/>
          </p:nvPr>
        </p:nvSpPr>
        <p:spPr/>
        <p:txBody>
          <a:bodyPr/>
          <a:lstStyle/>
          <a:p>
            <a:r>
              <a:rPr lang="hr-HR"/>
              <a:t>REPR 224</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t>2/04/2018</a:t>
            </a:r>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hr-HR"/>
              <a:t>REPR 224</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2.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104.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32.jpe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1.gif"/></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9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947625-C536-1FEB-E642-945168FC95AE}"/>
              </a:ext>
            </a:extLst>
          </p:cNvPr>
          <p:cNvSpPr>
            <a:spLocks noGrp="1"/>
          </p:cNvSpPr>
          <p:nvPr>
            <p:ph type="ctrTitle"/>
          </p:nvPr>
        </p:nvSpPr>
        <p:spPr/>
        <p:txBody>
          <a:bodyPr>
            <a:normAutofit fontScale="90000"/>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INTEGRATED ACADEMIC STUDIES</a:t>
            </a:r>
            <a:br>
              <a:rPr lang="en-US" sz="4400"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OF MEDICINE</a:t>
            </a:r>
            <a:r>
              <a:rPr lang="en-US" dirty="0"/>
              <a:t/>
            </a:r>
            <a:br>
              <a:rPr lang="en-US" dirty="0"/>
            </a:br>
            <a:r>
              <a:rPr lang="en-US" dirty="0"/>
              <a:t/>
            </a:r>
            <a:br>
              <a:rPr lang="en-US" dirty="0"/>
            </a:br>
            <a:endParaRPr lang="en-US" dirty="0"/>
          </a:p>
        </p:txBody>
      </p:sp>
      <p:sp>
        <p:nvSpPr>
          <p:cNvPr id="3" name="Subtitle 2">
            <a:extLst>
              <a:ext uri="{FF2B5EF4-FFF2-40B4-BE49-F238E27FC236}">
                <a16:creationId xmlns:a16="http://schemas.microsoft.com/office/drawing/2014/main" xmlns="" id="{E748EA02-2C05-6821-20CA-4DC4644C9AEF}"/>
              </a:ext>
            </a:extLst>
          </p:cNvPr>
          <p:cNvSpPr>
            <a:spLocks noGrp="1"/>
          </p:cNvSpPr>
          <p:nvPr>
            <p:ph type="subTitle" idx="1"/>
          </p:nvPr>
        </p:nvSpPr>
        <p:spPr>
          <a:xfrm>
            <a:off x="2008443" y="4223210"/>
            <a:ext cx="8915399" cy="2585427"/>
          </a:xfrm>
        </p:spPr>
        <p:txBody>
          <a:bodyPr>
            <a:normAutofit/>
          </a:bodyPr>
          <a:lstStyle/>
          <a:p>
            <a:pPr algn="ctr">
              <a:spcBef>
                <a:spcPts val="66"/>
              </a:spcBef>
              <a:defRPr/>
            </a:pPr>
            <a:r>
              <a:rPr lang="en-US" sz="1800" spc="-30" dirty="0">
                <a:latin typeface="Times New Roman"/>
                <a:cs typeface="Times New Roman"/>
              </a:rPr>
              <a:t>6 </a:t>
            </a:r>
            <a:r>
              <a:rPr lang="en-US" sz="1800" spc="-3" baseline="30000" dirty="0" err="1">
                <a:latin typeface="Times New Roman"/>
                <a:cs typeface="Times New Roman"/>
              </a:rPr>
              <a:t>th</a:t>
            </a:r>
            <a:r>
              <a:rPr lang="en-US" sz="1800" spc="-3" dirty="0">
                <a:latin typeface="Times New Roman"/>
                <a:cs typeface="Times New Roman"/>
              </a:rPr>
              <a:t> semester</a:t>
            </a:r>
            <a:endParaRPr lang="en-US" sz="2400" dirty="0">
              <a:latin typeface="Times New Roman"/>
              <a:cs typeface="Times New Roman"/>
            </a:endParaRPr>
          </a:p>
          <a:p>
            <a:pPr algn="ctr">
              <a:defRPr/>
            </a:pPr>
            <a:r>
              <a:rPr lang="en-US" sz="1800" b="1" spc="-30" dirty="0">
                <a:latin typeface="Times New Roman"/>
                <a:cs typeface="Times New Roman"/>
              </a:rPr>
              <a:t> </a:t>
            </a:r>
            <a:r>
              <a:rPr lang="en-US" sz="3600" b="1" spc="-30" dirty="0">
                <a:latin typeface="Times New Roman"/>
                <a:cs typeface="Times New Roman"/>
              </a:rPr>
              <a:t>PATHOLOGY</a:t>
            </a:r>
            <a:endParaRPr lang="en-US" sz="3600" dirty="0">
              <a:latin typeface="Times New Roman"/>
              <a:cs typeface="Times New Roman"/>
            </a:endParaRPr>
          </a:p>
          <a:p>
            <a:endParaRPr lang="en-US" dirty="0"/>
          </a:p>
        </p:txBody>
      </p:sp>
      <p:pic>
        <p:nvPicPr>
          <p:cNvPr id="4" name="object 4">
            <a:extLst>
              <a:ext uri="{FF2B5EF4-FFF2-40B4-BE49-F238E27FC236}">
                <a16:creationId xmlns:a16="http://schemas.microsoft.com/office/drawing/2014/main" xmlns="" id="{A76D5A9D-9E59-3493-02D9-D1CA9F6B43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8046" y="511811"/>
            <a:ext cx="799573" cy="128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1050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171607"/>
            <a:ext cx="8229600" cy="1143000"/>
          </a:xfrm>
        </p:spPr>
        <p:txBody>
          <a:bodyPr/>
          <a:lstStyle/>
          <a:p>
            <a:pPr eaLnBrk="1" hangingPunct="1"/>
            <a:r>
              <a:rPr lang="en-US" dirty="0"/>
              <a:t>Fibrocystic Changes</a:t>
            </a:r>
          </a:p>
        </p:txBody>
      </p:sp>
      <p:sp>
        <p:nvSpPr>
          <p:cNvPr id="6" name="Content Placeholder 5"/>
          <p:cNvSpPr>
            <a:spLocks noGrp="1"/>
          </p:cNvSpPr>
          <p:nvPr>
            <p:ph idx="1"/>
          </p:nvPr>
        </p:nvSpPr>
        <p:spPr>
          <a:xfrm>
            <a:off x="1981201" y="1600201"/>
            <a:ext cx="8229600" cy="4877873"/>
          </a:xfrm>
        </p:spPr>
        <p:txBody>
          <a:bodyPr>
            <a:normAutofit/>
          </a:bodyPr>
          <a:lstStyle/>
          <a:p>
            <a:r>
              <a:rPr lang="en-US" dirty="0"/>
              <a:t>Generic term used to describe symptoms related to the aberration of normal development and involution of the breast</a:t>
            </a:r>
          </a:p>
          <a:p>
            <a:r>
              <a:rPr lang="en-US" dirty="0"/>
              <a:t>Encompasses:</a:t>
            </a:r>
          </a:p>
          <a:p>
            <a:pPr lvl="1"/>
            <a:r>
              <a:rPr lang="en-US" dirty="0"/>
              <a:t>Cyclical Change</a:t>
            </a:r>
          </a:p>
          <a:p>
            <a:pPr lvl="1"/>
            <a:r>
              <a:rPr lang="en-US" dirty="0"/>
              <a:t>Cyst formation </a:t>
            </a:r>
          </a:p>
          <a:p>
            <a:pPr lvl="1"/>
            <a:r>
              <a:rPr lang="en-US" dirty="0"/>
              <a:t>Fibroadenoma formation </a:t>
            </a:r>
          </a:p>
          <a:p>
            <a:pPr lvl="1"/>
            <a:r>
              <a:rPr lang="en-US" dirty="0"/>
              <a:t>Duct ectasia</a:t>
            </a:r>
          </a:p>
          <a:p>
            <a:pPr lvl="1"/>
            <a:r>
              <a:rPr lang="en-US" dirty="0"/>
              <a:t>Sclerosing Adenosis</a:t>
            </a:r>
          </a:p>
          <a:p>
            <a:r>
              <a:rPr lang="en-US" dirty="0"/>
              <a:t>Benign nodular breast tissue</a:t>
            </a:r>
          </a:p>
          <a:p>
            <a:endParaRPr lang="en-US" dirty="0"/>
          </a:p>
        </p:txBody>
      </p:sp>
      <p:sp>
        <p:nvSpPr>
          <p:cNvPr id="6148" name="Line 6"/>
          <p:cNvSpPr>
            <a:spLocks noChangeShapeType="1"/>
          </p:cNvSpPr>
          <p:nvPr/>
        </p:nvSpPr>
        <p:spPr bwMode="auto">
          <a:xfrm>
            <a:off x="2286000" y="1271789"/>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5" name="Picture 10" descr="An ultrasound of fluid-filled cys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2998111"/>
            <a:ext cx="2487144" cy="2107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146898"/>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a:t>Surgery</a:t>
            </a:r>
          </a:p>
        </p:txBody>
      </p:sp>
      <p:sp>
        <p:nvSpPr>
          <p:cNvPr id="3" name="عنصر نائب للمحتوى 2"/>
          <p:cNvSpPr>
            <a:spLocks noGrp="1"/>
          </p:cNvSpPr>
          <p:nvPr>
            <p:ph idx="1"/>
          </p:nvPr>
        </p:nvSpPr>
        <p:spPr/>
        <p:txBody>
          <a:bodyPr>
            <a:normAutofit/>
          </a:bodyPr>
          <a:lstStyle/>
          <a:p>
            <a:pPr marL="0" indent="0" algn="just">
              <a:buNone/>
            </a:pPr>
            <a:r>
              <a:rPr lang="en-US" b="1" dirty="0">
                <a:effectLst>
                  <a:outerShdw blurRad="38100" dist="38100" dir="2700000" algn="tl">
                    <a:srgbClr val="000000">
                      <a:alpha val="43137"/>
                    </a:srgbClr>
                  </a:outerShdw>
                </a:effectLst>
                <a:cs typeface="+mj-cs"/>
              </a:rPr>
              <a:t>1- </a:t>
            </a:r>
            <a:r>
              <a:rPr lang="en-US" b="1" dirty="0">
                <a:effectLst>
                  <a:outerShdw blurRad="38100" dist="38100" dir="2700000" algn="tl">
                    <a:srgbClr val="000000">
                      <a:alpha val="43137"/>
                    </a:srgbClr>
                  </a:outerShdw>
                </a:effectLst>
              </a:rPr>
              <a:t>Lumpectomy, </a:t>
            </a:r>
            <a:r>
              <a:rPr lang="en-US" b="1" dirty="0">
                <a:solidFill>
                  <a:srgbClr val="FF0000"/>
                </a:solidFill>
                <a:effectLst>
                  <a:outerShdw blurRad="38100" dist="38100" dir="2700000" algn="tl">
                    <a:srgbClr val="000000">
                      <a:alpha val="43137"/>
                    </a:srgbClr>
                  </a:outerShdw>
                </a:effectLst>
                <a:cs typeface="+mj-cs"/>
              </a:rPr>
              <a:t>removal of the cancerous tissue and a surrounding area of normal tissue</a:t>
            </a:r>
            <a:endParaRPr lang="ar-IQ" b="1" dirty="0">
              <a:solidFill>
                <a:srgbClr val="FF0000"/>
              </a:solidFill>
              <a:effectLst>
                <a:outerShdw blurRad="38100" dist="38100" dir="2700000" algn="tl">
                  <a:srgbClr val="000000">
                    <a:alpha val="43137"/>
                  </a:srgbClr>
                </a:outerShdw>
              </a:effectLst>
              <a:cs typeface="+mj-cs"/>
            </a:endParaRPr>
          </a:p>
          <a:p>
            <a:pPr marL="0" indent="0" algn="just">
              <a:buNone/>
            </a:pPr>
            <a:r>
              <a:rPr lang="en-US" b="1" dirty="0">
                <a:effectLst>
                  <a:outerShdw blurRad="38100" dist="38100" dir="2700000" algn="tl">
                    <a:srgbClr val="000000">
                      <a:alpha val="43137"/>
                    </a:srgbClr>
                  </a:outerShdw>
                </a:effectLst>
                <a:cs typeface="+mj-cs"/>
              </a:rPr>
              <a:t>2- </a:t>
            </a:r>
            <a:r>
              <a:rPr lang="en-US" b="1" dirty="0">
                <a:effectLst>
                  <a:outerShdw blurRad="38100" dist="38100" dir="2700000" algn="tl">
                    <a:srgbClr val="000000">
                      <a:alpha val="43137"/>
                    </a:srgbClr>
                  </a:outerShdw>
                </a:effectLst>
              </a:rPr>
              <a:t>Simple mastectomy, </a:t>
            </a:r>
            <a:r>
              <a:rPr lang="en-US" b="1" dirty="0">
                <a:solidFill>
                  <a:srgbClr val="FF0000"/>
                </a:solidFill>
                <a:effectLst>
                  <a:outerShdw blurRad="38100" dist="38100" dir="2700000" algn="tl">
                    <a:srgbClr val="000000">
                      <a:alpha val="43137"/>
                    </a:srgbClr>
                  </a:outerShdw>
                </a:effectLst>
                <a:cs typeface="+mj-cs"/>
              </a:rPr>
              <a:t>removes the entire breast but no other structures</a:t>
            </a:r>
            <a:endParaRPr lang="ar-IQ" b="1" dirty="0">
              <a:solidFill>
                <a:srgbClr val="FF0000"/>
              </a:solidFill>
              <a:effectLst>
                <a:outerShdw blurRad="38100" dist="38100" dir="2700000" algn="tl">
                  <a:srgbClr val="000000">
                    <a:alpha val="43137"/>
                  </a:srgbClr>
                </a:outerShdw>
              </a:effectLst>
              <a:cs typeface="+mj-cs"/>
            </a:endParaRPr>
          </a:p>
          <a:p>
            <a:pPr marL="0" indent="0" algn="just">
              <a:buNone/>
            </a:pPr>
            <a:r>
              <a:rPr lang="en-US" b="1" dirty="0">
                <a:effectLst>
                  <a:outerShdw blurRad="38100" dist="38100" dir="2700000" algn="tl">
                    <a:srgbClr val="000000">
                      <a:alpha val="43137"/>
                    </a:srgbClr>
                  </a:outerShdw>
                </a:effectLst>
                <a:cs typeface="+mj-cs"/>
              </a:rPr>
              <a:t>3- </a:t>
            </a:r>
            <a:r>
              <a:rPr lang="en-US" b="1" dirty="0">
                <a:effectLst>
                  <a:outerShdw blurRad="38100" dist="38100" dir="2700000" algn="tl">
                    <a:srgbClr val="000000">
                      <a:alpha val="43137"/>
                    </a:srgbClr>
                  </a:outerShdw>
                </a:effectLst>
              </a:rPr>
              <a:t>Modified radical mastectomy, </a:t>
            </a:r>
            <a:r>
              <a:rPr lang="en-US" b="1" dirty="0">
                <a:solidFill>
                  <a:srgbClr val="FF0000"/>
                </a:solidFill>
                <a:effectLst>
                  <a:outerShdw blurRad="38100" dist="38100" dir="2700000" algn="tl">
                    <a:srgbClr val="000000">
                      <a:alpha val="43137"/>
                    </a:srgbClr>
                  </a:outerShdw>
                </a:effectLst>
                <a:cs typeface="+mj-cs"/>
              </a:rPr>
              <a:t>removes the breast and the underarm lymph nodes </a:t>
            </a:r>
          </a:p>
          <a:p>
            <a:pPr marL="0" indent="0" algn="just">
              <a:buNone/>
            </a:pPr>
            <a:r>
              <a:rPr lang="en-US" b="1" dirty="0">
                <a:effectLst>
                  <a:outerShdw blurRad="38100" dist="38100" dir="2700000" algn="tl">
                    <a:srgbClr val="000000">
                      <a:alpha val="43137"/>
                    </a:srgbClr>
                  </a:outerShdw>
                </a:effectLst>
                <a:cs typeface="+mj-cs"/>
              </a:rPr>
              <a:t>4- </a:t>
            </a:r>
            <a:r>
              <a:rPr lang="en-US" b="1" dirty="0">
                <a:effectLst>
                  <a:outerShdw blurRad="38100" dist="38100" dir="2700000" algn="tl">
                    <a:srgbClr val="000000">
                      <a:alpha val="43137"/>
                    </a:srgbClr>
                  </a:outerShdw>
                </a:effectLst>
              </a:rPr>
              <a:t>Radical mastectomy, </a:t>
            </a:r>
            <a:r>
              <a:rPr lang="en-US" b="1" dirty="0">
                <a:solidFill>
                  <a:schemeClr val="accent4">
                    <a:lumMod val="50000"/>
                  </a:schemeClr>
                </a:solidFill>
                <a:effectLst>
                  <a:outerShdw blurRad="38100" dist="38100" dir="2700000" algn="tl">
                    <a:srgbClr val="000000">
                      <a:alpha val="43137"/>
                    </a:srgbClr>
                  </a:outerShdw>
                </a:effectLst>
                <a:cs typeface="+mj-cs"/>
              </a:rPr>
              <a:t>removal of the breast and the underlying chest wall muscles, as well as the underarm contents. This surgery is no longer done because current therapies are less disfiguring and have fewer complications.</a:t>
            </a:r>
          </a:p>
        </p:txBody>
      </p:sp>
    </p:spTree>
    <p:extLst>
      <p:ext uri="{BB962C8B-B14F-4D97-AF65-F5344CB8AC3E}">
        <p14:creationId xmlns:p14="http://schemas.microsoft.com/office/powerpoint/2010/main" val="1812720866"/>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981200" y="102439"/>
            <a:ext cx="8229600" cy="1417638"/>
          </a:xfrm>
        </p:spPr>
        <p:txBody>
          <a:bodyPr/>
          <a:lstStyle/>
          <a:p>
            <a:r>
              <a:rPr lang="en-US" dirty="0"/>
              <a:t>Surgical Evolution</a:t>
            </a:r>
          </a:p>
        </p:txBody>
      </p:sp>
      <p:sp>
        <p:nvSpPr>
          <p:cNvPr id="4099" name="Rectangle 6"/>
          <p:cNvSpPr>
            <a:spLocks noGrp="1" noChangeArrowheads="1"/>
          </p:cNvSpPr>
          <p:nvPr>
            <p:ph type="body" idx="4294967295"/>
          </p:nvPr>
        </p:nvSpPr>
        <p:spPr>
          <a:xfrm>
            <a:off x="1752600" y="1371600"/>
            <a:ext cx="9144000" cy="4267200"/>
          </a:xfrm>
        </p:spPr>
        <p:txBody>
          <a:bodyPr/>
          <a:lstStyle/>
          <a:p>
            <a:pPr>
              <a:lnSpc>
                <a:spcPct val="80000"/>
              </a:lnSpc>
              <a:buNone/>
            </a:pPr>
            <a:endParaRPr lang="en-US" sz="2800" dirty="0"/>
          </a:p>
          <a:p>
            <a:pPr>
              <a:lnSpc>
                <a:spcPct val="80000"/>
              </a:lnSpc>
            </a:pPr>
            <a:endParaRPr lang="en-US" sz="2800" u="sng" dirty="0">
              <a:solidFill>
                <a:srgbClr val="FFCC66"/>
              </a:solidFill>
            </a:endParaRPr>
          </a:p>
          <a:p>
            <a:pPr>
              <a:lnSpc>
                <a:spcPct val="80000"/>
              </a:lnSpc>
            </a:pPr>
            <a:endParaRPr lang="en-US" sz="2800" u="sng" dirty="0">
              <a:solidFill>
                <a:srgbClr val="FFCC66"/>
              </a:solidFill>
            </a:endParaRPr>
          </a:p>
          <a:p>
            <a:pPr>
              <a:lnSpc>
                <a:spcPct val="80000"/>
              </a:lnSpc>
            </a:pPr>
            <a:endParaRPr lang="en-US" sz="2800" u="sng" dirty="0">
              <a:solidFill>
                <a:srgbClr val="FFCC66"/>
              </a:solidFill>
            </a:endParaRPr>
          </a:p>
          <a:p>
            <a:pPr>
              <a:lnSpc>
                <a:spcPct val="80000"/>
              </a:lnSpc>
            </a:pPr>
            <a:endParaRPr lang="en-US" sz="2800" u="sng" dirty="0">
              <a:solidFill>
                <a:srgbClr val="FFCC66"/>
              </a:solidFill>
            </a:endParaRPr>
          </a:p>
          <a:p>
            <a:pPr>
              <a:lnSpc>
                <a:spcPct val="80000"/>
              </a:lnSpc>
            </a:pPr>
            <a:endParaRPr lang="en-US" sz="2800" u="sng" dirty="0">
              <a:solidFill>
                <a:srgbClr val="FFCC66"/>
              </a:solidFill>
            </a:endParaRPr>
          </a:p>
          <a:p>
            <a:pPr>
              <a:lnSpc>
                <a:spcPct val="80000"/>
              </a:lnSpc>
            </a:pPr>
            <a:endParaRPr lang="en-US" sz="2800" u="sng" dirty="0">
              <a:solidFill>
                <a:srgbClr val="FFCC66"/>
              </a:solidFill>
            </a:endParaRPr>
          </a:p>
          <a:p>
            <a:pPr>
              <a:lnSpc>
                <a:spcPct val="80000"/>
              </a:lnSpc>
            </a:pPr>
            <a:endParaRPr lang="en-US" sz="2800" u="sng" dirty="0">
              <a:solidFill>
                <a:srgbClr val="FFCC66"/>
              </a:solidFill>
            </a:endParaRPr>
          </a:p>
          <a:p>
            <a:pPr>
              <a:lnSpc>
                <a:spcPct val="80000"/>
              </a:lnSpc>
              <a:buFontTx/>
              <a:buNone/>
            </a:pPr>
            <a:endParaRPr lang="en-US" sz="2800" u="sng" dirty="0">
              <a:solidFill>
                <a:srgbClr val="FFCC66"/>
              </a:solidFill>
            </a:endParaRPr>
          </a:p>
        </p:txBody>
      </p:sp>
      <p:sp>
        <p:nvSpPr>
          <p:cNvPr id="4100" name="Line 4"/>
          <p:cNvSpPr>
            <a:spLocks noChangeShapeType="1"/>
          </p:cNvSpPr>
          <p:nvPr/>
        </p:nvSpPr>
        <p:spPr bwMode="auto">
          <a:xfrm>
            <a:off x="2209800" y="99060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sp>
        <p:nvSpPr>
          <p:cNvPr id="5" name="Rectangle 4"/>
          <p:cNvSpPr/>
          <p:nvPr/>
        </p:nvSpPr>
        <p:spPr>
          <a:xfrm>
            <a:off x="1905001" y="1320916"/>
            <a:ext cx="5548373" cy="742709"/>
          </a:xfrm>
          <a:prstGeom prst="rect">
            <a:avLst/>
          </a:prstGeom>
          <a:ln>
            <a:solidFill>
              <a:srgbClr val="DCE6F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Radical Mastectomy</a:t>
            </a:r>
          </a:p>
        </p:txBody>
      </p:sp>
      <p:sp>
        <p:nvSpPr>
          <p:cNvPr id="6" name="Rectangle 5"/>
          <p:cNvSpPr/>
          <p:nvPr/>
        </p:nvSpPr>
        <p:spPr>
          <a:xfrm>
            <a:off x="1905001" y="2483066"/>
            <a:ext cx="5548373" cy="742709"/>
          </a:xfrm>
          <a:prstGeom prst="rect">
            <a:avLst/>
          </a:prstGeom>
          <a:ln>
            <a:solidFill>
              <a:srgbClr val="DCE6F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Modified Radical Mastectomy</a:t>
            </a:r>
          </a:p>
        </p:txBody>
      </p:sp>
      <p:sp>
        <p:nvSpPr>
          <p:cNvPr id="7" name="Rectangle 6"/>
          <p:cNvSpPr/>
          <p:nvPr/>
        </p:nvSpPr>
        <p:spPr>
          <a:xfrm>
            <a:off x="1905001" y="3602313"/>
            <a:ext cx="5548373" cy="742709"/>
          </a:xfrm>
          <a:prstGeom prst="rect">
            <a:avLst/>
          </a:prstGeom>
          <a:ln>
            <a:solidFill>
              <a:srgbClr val="DCE6F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Skin Sparing Mastectomy</a:t>
            </a:r>
          </a:p>
        </p:txBody>
      </p:sp>
      <p:sp>
        <p:nvSpPr>
          <p:cNvPr id="8" name="Rectangle 7"/>
          <p:cNvSpPr/>
          <p:nvPr/>
        </p:nvSpPr>
        <p:spPr>
          <a:xfrm>
            <a:off x="1905001" y="4751467"/>
            <a:ext cx="5548373" cy="742709"/>
          </a:xfrm>
          <a:prstGeom prst="rect">
            <a:avLst/>
          </a:prstGeom>
          <a:ln>
            <a:solidFill>
              <a:srgbClr val="DCE6F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Nipple Sparing Mastectomy</a:t>
            </a:r>
          </a:p>
        </p:txBody>
      </p:sp>
      <p:sp>
        <p:nvSpPr>
          <p:cNvPr id="9" name="Rectangle 8"/>
          <p:cNvSpPr/>
          <p:nvPr/>
        </p:nvSpPr>
        <p:spPr>
          <a:xfrm>
            <a:off x="1905001" y="5839936"/>
            <a:ext cx="5548373" cy="742709"/>
          </a:xfrm>
          <a:prstGeom prst="rect">
            <a:avLst/>
          </a:prstGeom>
          <a:ln>
            <a:solidFill>
              <a:srgbClr val="DCE6F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Partial Mastectomy</a:t>
            </a:r>
          </a:p>
        </p:txBody>
      </p:sp>
      <p:cxnSp>
        <p:nvCxnSpPr>
          <p:cNvPr id="11" name="Straight Arrow Connector 10"/>
          <p:cNvCxnSpPr/>
          <p:nvPr/>
        </p:nvCxnSpPr>
        <p:spPr>
          <a:xfrm>
            <a:off x="4476767" y="2126392"/>
            <a:ext cx="4" cy="212842"/>
          </a:xfrm>
          <a:prstGeom prst="straightConnector1">
            <a:avLst/>
          </a:prstGeom>
          <a:ln>
            <a:solidFill>
              <a:srgbClr val="CC33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476771" y="3291853"/>
            <a:ext cx="0" cy="212842"/>
          </a:xfrm>
          <a:prstGeom prst="straightConnector1">
            <a:avLst/>
          </a:prstGeom>
          <a:ln>
            <a:solidFill>
              <a:srgbClr val="CC33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4476762" y="4397497"/>
            <a:ext cx="2" cy="212842"/>
          </a:xfrm>
          <a:prstGeom prst="straightConnector1">
            <a:avLst/>
          </a:prstGeom>
          <a:ln>
            <a:solidFill>
              <a:srgbClr val="CC33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476770" y="5543190"/>
            <a:ext cx="1" cy="212842"/>
          </a:xfrm>
          <a:prstGeom prst="straightConnector1">
            <a:avLst/>
          </a:prstGeom>
          <a:ln>
            <a:solidFill>
              <a:srgbClr val="CC3300"/>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077200" y="3291854"/>
            <a:ext cx="2209800" cy="11192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FF00"/>
                </a:solidFill>
              </a:rPr>
              <a:t>No difference in Survival</a:t>
            </a:r>
          </a:p>
        </p:txBody>
      </p:sp>
    </p:spTree>
    <p:custDataLst>
      <p:tags r:id="rId1"/>
    </p:custDataLst>
    <p:extLst>
      <p:ext uri="{BB962C8B-B14F-4D97-AF65-F5344CB8AC3E}">
        <p14:creationId xmlns:p14="http://schemas.microsoft.com/office/powerpoint/2010/main" val="1230881601"/>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t="13851" b="12003"/>
          <a:stretch/>
        </p:blipFill>
        <p:spPr>
          <a:xfrm>
            <a:off x="1847528" y="260648"/>
            <a:ext cx="8529949" cy="5688632"/>
          </a:xfrm>
        </p:spPr>
      </p:pic>
    </p:spTree>
    <p:extLst>
      <p:ext uri="{BB962C8B-B14F-4D97-AF65-F5344CB8AC3E}">
        <p14:creationId xmlns:p14="http://schemas.microsoft.com/office/powerpoint/2010/main" val="3507299218"/>
      </p:ext>
    </p:extLst>
  </p:cSld>
  <p:clrMapOvr>
    <a:masterClrMapping/>
  </p:clrMapOvr>
  <mc:AlternateContent xmlns:mc="http://schemas.openxmlformats.org/markup-compatibility/2006" xmlns:p14="http://schemas.microsoft.com/office/powerpoint/2010/main">
    <mc:Choice Requires="p14">
      <p:transition spd="slow" p14:dur="3900">
        <p14:glitter dir="d" pattern="hexagon"/>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981200" y="-152400"/>
            <a:ext cx="8229600" cy="1417638"/>
          </a:xfrm>
        </p:spPr>
        <p:txBody>
          <a:bodyPr/>
          <a:lstStyle/>
          <a:p>
            <a:r>
              <a:rPr lang="en-US" dirty="0"/>
              <a:t>Radical Mastectomy</a:t>
            </a:r>
          </a:p>
        </p:txBody>
      </p:sp>
      <p:sp>
        <p:nvSpPr>
          <p:cNvPr id="5123" name="Line 4"/>
          <p:cNvSpPr>
            <a:spLocks noChangeShapeType="1"/>
          </p:cNvSpPr>
          <p:nvPr/>
        </p:nvSpPr>
        <p:spPr bwMode="auto">
          <a:xfrm>
            <a:off x="2209800" y="114300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6" name="Picture 5"/>
          <p:cNvPicPr>
            <a:picLocks noChangeAspect="1"/>
          </p:cNvPicPr>
          <p:nvPr/>
        </p:nvPicPr>
        <p:blipFill>
          <a:blip r:embed="rId3"/>
          <a:stretch>
            <a:fillRect/>
          </a:stretch>
        </p:blipFill>
        <p:spPr>
          <a:xfrm>
            <a:off x="2554438" y="2377440"/>
            <a:ext cx="3396783" cy="2309812"/>
          </a:xfrm>
          <a:prstGeom prst="rect">
            <a:avLst/>
          </a:prstGeom>
          <a:ln>
            <a:solidFill>
              <a:srgbClr val="DCE6F2"/>
            </a:solidFill>
          </a:ln>
        </p:spPr>
      </p:pic>
      <p:pic>
        <p:nvPicPr>
          <p:cNvPr id="5" name="Picture 2" descr="http://www.absolutemedical.net/images/beforeAfter/Picture8.png"/>
          <p:cNvPicPr>
            <a:picLocks noChangeAspect="1" noChangeArrowheads="1"/>
          </p:cNvPicPr>
          <p:nvPr/>
        </p:nvPicPr>
        <p:blipFill>
          <a:blip r:embed="rId4"/>
          <a:srcRect t="12270"/>
          <a:stretch>
            <a:fillRect/>
          </a:stretch>
        </p:blipFill>
        <p:spPr bwMode="auto">
          <a:xfrm>
            <a:off x="6629400" y="2341770"/>
            <a:ext cx="3293708" cy="2330243"/>
          </a:xfrm>
          <a:prstGeom prst="rect">
            <a:avLst/>
          </a:prstGeom>
          <a:noFill/>
          <a:ln w="9525">
            <a:noFill/>
            <a:miter lim="800000"/>
            <a:headEnd/>
            <a:tailEnd/>
          </a:ln>
        </p:spPr>
      </p:pic>
    </p:spTree>
    <p:extLst>
      <p:ext uri="{BB962C8B-B14F-4D97-AF65-F5344CB8AC3E}">
        <p14:creationId xmlns:p14="http://schemas.microsoft.com/office/powerpoint/2010/main" val="784278765"/>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t="14879" b="11495"/>
          <a:stretch/>
        </p:blipFill>
        <p:spPr>
          <a:xfrm>
            <a:off x="2135561" y="332656"/>
            <a:ext cx="7571251" cy="5976664"/>
          </a:xfrm>
        </p:spPr>
      </p:pic>
    </p:spTree>
    <p:extLst>
      <p:ext uri="{BB962C8B-B14F-4D97-AF65-F5344CB8AC3E}">
        <p14:creationId xmlns:p14="http://schemas.microsoft.com/office/powerpoint/2010/main" val="3836395937"/>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t="13601" b="9419"/>
          <a:stretch/>
        </p:blipFill>
        <p:spPr>
          <a:xfrm>
            <a:off x="1847528" y="188640"/>
            <a:ext cx="8640960" cy="6192688"/>
          </a:xfrm>
        </p:spPr>
      </p:pic>
    </p:spTree>
    <p:extLst>
      <p:ext uri="{BB962C8B-B14F-4D97-AF65-F5344CB8AC3E}">
        <p14:creationId xmlns:p14="http://schemas.microsoft.com/office/powerpoint/2010/main" val="2902176956"/>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6229" t="14412" r="7822" b="23194"/>
          <a:stretch/>
        </p:blipFill>
        <p:spPr bwMode="auto">
          <a:xfrm>
            <a:off x="1524000" y="260649"/>
            <a:ext cx="9144000"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ستطيل 4"/>
          <p:cNvSpPr/>
          <p:nvPr/>
        </p:nvSpPr>
        <p:spPr>
          <a:xfrm>
            <a:off x="1919536" y="3717032"/>
            <a:ext cx="7704856" cy="2592288"/>
          </a:xfrm>
          <a:prstGeom prst="rect">
            <a:avLst/>
          </a:prstGeom>
          <a:blipFill>
            <a:blip r:embed="rId3"/>
            <a:srcRect/>
            <a:stretch>
              <a:fillRect l="-20142" t="-52428" r="-165431" b="-53143"/>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661721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5" name="عنصر نائب للمحتوى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7529" y="243232"/>
            <a:ext cx="8496943" cy="6408712"/>
          </a:xfrm>
        </p:spPr>
      </p:pic>
    </p:spTree>
    <p:extLst>
      <p:ext uri="{BB962C8B-B14F-4D97-AF65-F5344CB8AC3E}">
        <p14:creationId xmlns:p14="http://schemas.microsoft.com/office/powerpoint/2010/main" val="88167010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Prognostic Factors - Major</a:t>
            </a:r>
          </a:p>
        </p:txBody>
      </p:sp>
      <p:sp>
        <p:nvSpPr>
          <p:cNvPr id="3" name="Content Placeholder 2"/>
          <p:cNvSpPr>
            <a:spLocks noGrp="1"/>
          </p:cNvSpPr>
          <p:nvPr>
            <p:ph idx="1"/>
          </p:nvPr>
        </p:nvSpPr>
        <p:spPr>
          <a:xfrm>
            <a:off x="2589212" y="2133599"/>
            <a:ext cx="8915400" cy="4166513"/>
          </a:xfrm>
        </p:spPr>
        <p:txBody>
          <a:bodyPr vert="horz" lIns="91440" tIns="45720" rIns="91440" bIns="45720" rtlCol="0">
            <a:normAutofit fontScale="85000" lnSpcReduction="10000"/>
          </a:bodyPr>
          <a:lstStyle/>
          <a:p>
            <a:r>
              <a:rPr lang="en-US" dirty="0"/>
              <a:t>Invasive or In situ disease: Invasive carcinoma has poorer prognosis as it can metastasize. In-situ carcinoma is confined to the ductal/lobular system and cannot metastasize, so it has better prognosis. </a:t>
            </a:r>
          </a:p>
          <a:p>
            <a:r>
              <a:rPr lang="en-US" dirty="0"/>
              <a:t>Distant metastasis: Once distant metastases is present, cure is unlikely, although long-term remissions and palliation can be achieved. Favored sites for dissemination are the lungs, bones, liver, adrenals, brain, and meninges. </a:t>
            </a:r>
          </a:p>
          <a:p>
            <a:r>
              <a:rPr lang="en-US" dirty="0"/>
              <a:t>Lymph node metastasis: Axillary lymph node status is the most important prognostic factor for invasive carcinoma. The clinical assessment of nodal involvement is very inaccurate, therefore, biopsy is necessary for accurate assessment. </a:t>
            </a:r>
          </a:p>
          <a:p>
            <a:r>
              <a:rPr lang="en-US" dirty="0"/>
              <a:t>Tumor Size: The size of the carcinoma is the second most important prognostic factor. The risk of axillary lymph node metastases increases with the size of the carcinoma. </a:t>
            </a:r>
          </a:p>
          <a:p>
            <a:endParaRPr lang="en-US" dirty="0"/>
          </a:p>
          <a:p>
            <a:pPr lvl="1"/>
            <a:r>
              <a:rPr lang="en-US" dirty="0"/>
              <a:t>Note: all the above parameters are used to stage the tumor. Stage is a combination of size, lymph node status and distant metastasis. Tumor size less than 2 cm is associated with a favorable prognosis. The single most important prognostic indicator is the lymph node status. Negative lymph nodes have the best prognosis. Involvement of 1 to 3 lymph nodes has an intermediate prognosis and 4 or more positive nodes have the worse prognosis.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7379073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Prognostic Factors - Major</a:t>
            </a:r>
          </a:p>
        </p:txBody>
      </p:sp>
      <p:sp>
        <p:nvSpPr>
          <p:cNvPr id="3" name="Content Placeholder 2"/>
          <p:cNvSpPr>
            <a:spLocks noGrp="1"/>
          </p:cNvSpPr>
          <p:nvPr>
            <p:ph idx="1"/>
          </p:nvPr>
        </p:nvSpPr>
        <p:spPr/>
        <p:txBody>
          <a:bodyPr vert="horz" lIns="91440" tIns="45720" rIns="91440" bIns="45720" rtlCol="0">
            <a:normAutofit/>
          </a:bodyPr>
          <a:lstStyle/>
          <a:p>
            <a:r>
              <a:rPr lang="en-US" dirty="0"/>
              <a:t>Locally advanced disease: Tumors invading into overlying skin or underlying skeletal muscle are frequently associated with concurrent or subsequent distant disease. With increased awareness of breast cancer detection, such cases have fortunately decreased in frequency and are now rare at initial presentation.</a:t>
            </a:r>
          </a:p>
          <a:p>
            <a:endParaRPr lang="en-US" dirty="0"/>
          </a:p>
          <a:p>
            <a:r>
              <a:rPr lang="en-US" dirty="0"/>
              <a:t>Inflammatory carcinoma: Women presenting with the clinical appearance of breast swelling and skin thickening have a poor prognosis.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523150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Cysts</a:t>
            </a:r>
          </a:p>
        </p:txBody>
      </p:sp>
      <p:sp>
        <p:nvSpPr>
          <p:cNvPr id="6" name="Content Placeholder 5"/>
          <p:cNvSpPr>
            <a:spLocks noGrp="1"/>
          </p:cNvSpPr>
          <p:nvPr>
            <p:ph sz="half" idx="1"/>
          </p:nvPr>
        </p:nvSpPr>
        <p:spPr>
          <a:xfrm>
            <a:off x="1884608" y="1751528"/>
            <a:ext cx="4353060" cy="4533362"/>
          </a:xfrm>
        </p:spPr>
        <p:txBody>
          <a:bodyPr>
            <a:normAutofit lnSpcReduction="10000"/>
          </a:bodyPr>
          <a:lstStyle/>
          <a:p>
            <a:r>
              <a:rPr lang="en-US" sz="2400" dirty="0"/>
              <a:t>Fluid filled round structures derived from the terminal duct lobular unit</a:t>
            </a:r>
          </a:p>
          <a:p>
            <a:endParaRPr lang="en-US" sz="2400" dirty="0"/>
          </a:p>
          <a:p>
            <a:r>
              <a:rPr lang="en-US" sz="2400" dirty="0"/>
              <a:t>Common in Perimenopausal women</a:t>
            </a:r>
          </a:p>
          <a:p>
            <a:endParaRPr lang="en-US" sz="2400" dirty="0"/>
          </a:p>
          <a:p>
            <a:r>
              <a:rPr lang="en-US" sz="2400" dirty="0"/>
              <a:t>Fluctuate in relation to the menstrual cycle and hormonal milieu</a:t>
            </a:r>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030" name="Picture 6" descr="http://www.riversideonline.com/source/images/image_popup/mcdc7_fibrocystic_brea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3107" y="2312813"/>
            <a:ext cx="4556183" cy="3291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295222"/>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Prognostic Factors - Minor</a:t>
            </a:r>
          </a:p>
        </p:txBody>
      </p:sp>
      <p:sp>
        <p:nvSpPr>
          <p:cNvPr id="3" name="Content Placeholder 2"/>
          <p:cNvSpPr>
            <a:spLocks noGrp="1"/>
          </p:cNvSpPr>
          <p:nvPr>
            <p:ph idx="1"/>
          </p:nvPr>
        </p:nvSpPr>
        <p:spPr>
          <a:xfrm>
            <a:off x="2589212" y="2133599"/>
            <a:ext cx="8915400" cy="4166513"/>
          </a:xfrm>
        </p:spPr>
        <p:txBody>
          <a:bodyPr vert="horz" lIns="91440" tIns="45720" rIns="91440" bIns="45720" rtlCol="0">
            <a:normAutofit fontScale="92500" lnSpcReduction="10000"/>
          </a:bodyPr>
          <a:lstStyle/>
          <a:p>
            <a:r>
              <a:rPr lang="en-US" dirty="0"/>
              <a:t>Histologic Subtype: Infiltrating ductal and lobular carcinomas have the worst prognosis. Medullary and mucinous have intermediate prognosis. And tubular and cribriform have the most favorable prognosis</a:t>
            </a:r>
          </a:p>
          <a:p>
            <a:r>
              <a:rPr lang="en-US" dirty="0"/>
              <a:t>Tumor Grade: It is calculated using a grading system called modified </a:t>
            </a:r>
            <a:r>
              <a:rPr lang="en-US" dirty="0" err="1"/>
              <a:t>Scarff</a:t>
            </a:r>
            <a:r>
              <a:rPr lang="en-US" dirty="0"/>
              <a:t>-Bloom-Richardson (SBR) grading system. There are three grades: 1, 2 and 3. Grade 1 has better prognosis and grade 3 has poorer prognosis. This SBR grading system is based on the estimation of the amount of well formed glands, the degree of nuclear </a:t>
            </a:r>
            <a:r>
              <a:rPr lang="en-US" dirty="0" err="1"/>
              <a:t>pleomorphism</a:t>
            </a:r>
            <a:r>
              <a:rPr lang="en-US" dirty="0"/>
              <a:t>, and the mitotic rate, on microscopic examination. It is calculated by the pathologist.  </a:t>
            </a:r>
          </a:p>
          <a:p>
            <a:r>
              <a:rPr lang="en-US" dirty="0"/>
              <a:t>Tumor cells with estrogen and progesterone positive receptors: majority of breast carcinoma cells express estrogen and progesterone receptors. Such hormone positive cancers have better prognosis. They respond well to specific drugs e.g. </a:t>
            </a:r>
            <a:r>
              <a:rPr lang="en-US" dirty="0" err="1"/>
              <a:t>Tamoxifen</a:t>
            </a:r>
            <a:r>
              <a:rPr lang="en-US" dirty="0"/>
              <a:t>. Therefore it is mandatory to identify which tumors are ER/PR positive as they respond well to treatment and have better prognosis when compared to ER/PR negative tumors.</a:t>
            </a:r>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4795800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Prognostic Factors - Minor</a:t>
            </a:r>
          </a:p>
        </p:txBody>
      </p:sp>
      <p:sp>
        <p:nvSpPr>
          <p:cNvPr id="3" name="Content Placeholder 2"/>
          <p:cNvSpPr>
            <a:spLocks noGrp="1"/>
          </p:cNvSpPr>
          <p:nvPr>
            <p:ph idx="1"/>
          </p:nvPr>
        </p:nvSpPr>
        <p:spPr/>
        <p:txBody>
          <a:bodyPr/>
          <a:lstStyle/>
          <a:p>
            <a:r>
              <a:rPr lang="en-US" dirty="0"/>
              <a:t>HER2 (human epidermal growth factor receptor 2): is a glycoprotein  overexpressed in about 30% of breast carcinomas. Many studies have shown that overexpression of HER2 is associated with a poor prognosis. In addition, ongoing studies have shown that HER2-overexpressing tumors respond very well to a chemotherapy drug named </a:t>
            </a:r>
            <a:r>
              <a:rPr lang="en-US" dirty="0" err="1"/>
              <a:t>Trastuzumab</a:t>
            </a:r>
            <a:r>
              <a:rPr lang="en-US" dirty="0"/>
              <a:t> (Herceptin). Therefore, it is mandatory to determine the HER2 status of the tumor when reporting breast cancer in order to help decide the chemotherapy plan.</a:t>
            </a:r>
          </a:p>
          <a:p>
            <a:r>
              <a:rPr lang="en-US" dirty="0" err="1"/>
              <a:t>Lymphovascular</a:t>
            </a:r>
            <a:r>
              <a:rPr lang="en-US" dirty="0"/>
              <a:t> invasion: is strongly associated with the presence of lymph node metastases and is a poor prognostic factor. </a:t>
            </a:r>
          </a:p>
          <a:p>
            <a:r>
              <a:rPr lang="en-US" dirty="0"/>
              <a:t>Proliferative rates: ki67 index (the higher the ki67 proliferative index, the more aggressive the tumor is)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74384376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dirty="0"/>
          </a:p>
        </p:txBody>
      </p:sp>
      <p:sp>
        <p:nvSpPr>
          <p:cNvPr id="3" name="عنصر نائب للمحتوى 2"/>
          <p:cNvSpPr>
            <a:spLocks noGrp="1"/>
          </p:cNvSpPr>
          <p:nvPr>
            <p:ph idx="1"/>
          </p:nvPr>
        </p:nvSpPr>
        <p:spPr/>
        <p:txBody>
          <a:bodyPr/>
          <a:lstStyle/>
          <a:p>
            <a:endParaRPr lang="en-US"/>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983" t="14875" r="7949" b="11449"/>
          <a:stretch/>
        </p:blipFill>
        <p:spPr bwMode="auto">
          <a:xfrm>
            <a:off x="1919536" y="260648"/>
            <a:ext cx="8352928"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28654"/>
      </p:ext>
    </p:extLst>
  </p:cSld>
  <p:clrMapOvr>
    <a:masterClrMapping/>
  </p:clrMapOvr>
  <p:transition spd="slow">
    <p:plu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Cysts</a:t>
            </a:r>
          </a:p>
        </p:txBody>
      </p:sp>
      <p:sp>
        <p:nvSpPr>
          <p:cNvPr id="6" name="Content Placeholder 5"/>
          <p:cNvSpPr>
            <a:spLocks noGrp="1"/>
          </p:cNvSpPr>
          <p:nvPr>
            <p:ph sz="half" idx="1"/>
          </p:nvPr>
        </p:nvSpPr>
        <p:spPr>
          <a:xfrm>
            <a:off x="1981200" y="1461753"/>
            <a:ext cx="4436772" cy="4668592"/>
          </a:xfrm>
        </p:spPr>
        <p:txBody>
          <a:bodyPr>
            <a:normAutofit fontScale="92500" lnSpcReduction="10000"/>
          </a:bodyPr>
          <a:lstStyle/>
          <a:p>
            <a:r>
              <a:rPr lang="en-US" sz="2400" dirty="0"/>
              <a:t>Exam: </a:t>
            </a:r>
          </a:p>
          <a:p>
            <a:pPr lvl="1"/>
            <a:r>
              <a:rPr lang="en-US" sz="2000" dirty="0"/>
              <a:t>Firm or Rubbery, well defined</a:t>
            </a:r>
          </a:p>
          <a:p>
            <a:endParaRPr lang="en-US" sz="2400" dirty="0"/>
          </a:p>
          <a:p>
            <a:r>
              <a:rPr lang="en-US" sz="2400" dirty="0"/>
              <a:t>Imaging: </a:t>
            </a:r>
          </a:p>
          <a:p>
            <a:pPr lvl="1"/>
            <a:r>
              <a:rPr lang="en-US" sz="2000" dirty="0"/>
              <a:t>US (Anechoic)</a:t>
            </a:r>
          </a:p>
          <a:p>
            <a:pPr lvl="1"/>
            <a:r>
              <a:rPr lang="en-US" sz="2000" dirty="0"/>
              <a:t>Mammography</a:t>
            </a:r>
          </a:p>
          <a:p>
            <a:pPr lvl="1"/>
            <a:endParaRPr lang="en-US" sz="2000" dirty="0"/>
          </a:p>
          <a:p>
            <a:r>
              <a:rPr lang="en-US" sz="2400" dirty="0"/>
              <a:t>Treatment: </a:t>
            </a:r>
          </a:p>
          <a:p>
            <a:pPr lvl="1"/>
            <a:r>
              <a:rPr lang="en-US" sz="2000" dirty="0"/>
              <a:t>Asymptomatic:Observation</a:t>
            </a:r>
          </a:p>
          <a:p>
            <a:pPr lvl="1"/>
            <a:r>
              <a:rPr lang="en-US" sz="2000" dirty="0"/>
              <a:t>Symptomatic: Aspiration</a:t>
            </a:r>
          </a:p>
          <a:p>
            <a:pPr lvl="1"/>
            <a:r>
              <a:rPr lang="en-US" sz="2000" dirty="0"/>
              <a:t>Recurrent or Bloody: Excision</a:t>
            </a:r>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026" name="Picture 2" descr="http://www.medison.ru/uzi/img/p4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0095" y="1394139"/>
            <a:ext cx="3380705" cy="253552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www.ajtmh.org/content/vol73/issue2/images/large/368f1_1o.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0096" y="4040547"/>
            <a:ext cx="3380705" cy="2285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64564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C946AF-DA69-12C0-0588-D5B13A40ED06}"/>
              </a:ext>
            </a:extLst>
          </p:cNvPr>
          <p:cNvSpPr>
            <a:spLocks noGrp="1"/>
          </p:cNvSpPr>
          <p:nvPr>
            <p:ph type="title"/>
          </p:nvPr>
        </p:nvSpPr>
        <p:spPr/>
        <p:txBody>
          <a:bodyPr/>
          <a:lstStyle/>
          <a:p>
            <a:endParaRPr lang="en-US"/>
          </a:p>
        </p:txBody>
      </p:sp>
      <p:sp>
        <p:nvSpPr>
          <p:cNvPr id="7" name="Slide Number Placeholder 6">
            <a:extLst>
              <a:ext uri="{FF2B5EF4-FFF2-40B4-BE49-F238E27FC236}">
                <a16:creationId xmlns:a16="http://schemas.microsoft.com/office/drawing/2014/main" xmlns="" id="{9A437E5B-3264-DEF8-9454-C3F4F1E7B90C}"/>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8" name="Picture 4">
            <a:extLst>
              <a:ext uri="{FF2B5EF4-FFF2-40B4-BE49-F238E27FC236}">
                <a16:creationId xmlns:a16="http://schemas.microsoft.com/office/drawing/2014/main" xmlns="" id="{D413215F-25DE-703A-7A87-BB52C616A46A}"/>
              </a:ext>
            </a:extLst>
          </p:cNvPr>
          <p:cNvPicPr>
            <a:picLocks noGrp="1" noChangeAspect="1" noChangeArrowheads="1"/>
          </p:cNvPicPr>
          <p:nvPr>
            <p:ph sz="half" idx="1"/>
          </p:nvPr>
        </p:nvPicPr>
        <p:blipFill>
          <a:blip r:embed="rId2"/>
          <a:srcRect/>
          <a:stretch>
            <a:fillRect/>
          </a:stretch>
        </p:blipFill>
        <p:spPr bwMode="auto">
          <a:xfrm>
            <a:off x="2592924" y="1152907"/>
            <a:ext cx="4313237" cy="2111921"/>
          </a:xfrm>
          <a:prstGeom prst="rect">
            <a:avLst/>
          </a:prstGeom>
          <a:noFill/>
          <a:ln w="9525">
            <a:solidFill>
              <a:srgbClr val="66FFFF"/>
            </a:solidFill>
            <a:miter lim="800000"/>
            <a:headEnd/>
            <a:tailEnd/>
          </a:ln>
        </p:spPr>
      </p:pic>
      <p:pic>
        <p:nvPicPr>
          <p:cNvPr id="9" name="Picture 2">
            <a:extLst>
              <a:ext uri="{FF2B5EF4-FFF2-40B4-BE49-F238E27FC236}">
                <a16:creationId xmlns:a16="http://schemas.microsoft.com/office/drawing/2014/main" xmlns="" id="{7286D11C-4A34-26F2-72C5-AE452629C61E}"/>
              </a:ext>
            </a:extLst>
          </p:cNvPr>
          <p:cNvPicPr>
            <a:picLocks noChangeAspect="1" noChangeArrowheads="1"/>
          </p:cNvPicPr>
          <p:nvPr/>
        </p:nvPicPr>
        <p:blipFill>
          <a:blip r:embed="rId3"/>
          <a:srcRect/>
          <a:stretch>
            <a:fillRect/>
          </a:stretch>
        </p:blipFill>
        <p:spPr bwMode="auto">
          <a:xfrm>
            <a:off x="2899160" y="3429000"/>
            <a:ext cx="3509516" cy="3291840"/>
          </a:xfrm>
          <a:prstGeom prst="rect">
            <a:avLst/>
          </a:prstGeom>
          <a:noFill/>
          <a:ln w="9525">
            <a:solidFill>
              <a:srgbClr val="66FFFF"/>
            </a:solidFill>
            <a:miter lim="800000"/>
            <a:headEnd/>
            <a:tailEnd/>
          </a:ln>
        </p:spPr>
      </p:pic>
      <p:pic>
        <p:nvPicPr>
          <p:cNvPr id="10" name="Picture 4">
            <a:extLst>
              <a:ext uri="{FF2B5EF4-FFF2-40B4-BE49-F238E27FC236}">
                <a16:creationId xmlns:a16="http://schemas.microsoft.com/office/drawing/2014/main" xmlns="" id="{ED2FE894-26C9-E3E2-AEBC-E954D65AFFC8}"/>
              </a:ext>
            </a:extLst>
          </p:cNvPr>
          <p:cNvPicPr>
            <a:picLocks noGrp="1" noChangeAspect="1" noChangeArrowheads="1"/>
          </p:cNvPicPr>
          <p:nvPr>
            <p:ph sz="half" idx="2"/>
          </p:nvPr>
        </p:nvPicPr>
        <p:blipFill>
          <a:blip r:embed="rId4"/>
          <a:srcRect/>
          <a:stretch>
            <a:fillRect/>
          </a:stretch>
        </p:blipFill>
        <p:spPr bwMode="auto">
          <a:xfrm>
            <a:off x="7191375" y="2646358"/>
            <a:ext cx="4313238" cy="2736860"/>
          </a:xfrm>
          <a:prstGeom prst="rect">
            <a:avLst/>
          </a:prstGeom>
          <a:noFill/>
          <a:ln w="9525">
            <a:solidFill>
              <a:srgbClr val="66FFFF"/>
            </a:solidFill>
            <a:miter lim="800000"/>
            <a:headEnd/>
            <a:tailEnd/>
          </a:ln>
        </p:spPr>
      </p:pic>
    </p:spTree>
    <p:extLst>
      <p:ext uri="{BB962C8B-B14F-4D97-AF65-F5344CB8AC3E}">
        <p14:creationId xmlns:p14="http://schemas.microsoft.com/office/powerpoint/2010/main" val="144407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69AE36-DA5A-DB97-A037-A09E62186850}"/>
              </a:ext>
            </a:extLst>
          </p:cNvPr>
          <p:cNvSpPr>
            <a:spLocks noGrp="1"/>
          </p:cNvSpPr>
          <p:nvPr>
            <p:ph type="title"/>
          </p:nvPr>
        </p:nvSpPr>
        <p:spPr/>
        <p:txBody>
          <a:bodyPr/>
          <a:lstStyle/>
          <a:p>
            <a:r>
              <a:rPr lang="en-US" dirty="0"/>
              <a:t>Cysts microscopically</a:t>
            </a:r>
          </a:p>
        </p:txBody>
      </p:sp>
      <p:sp>
        <p:nvSpPr>
          <p:cNvPr id="7" name="Slide Number Placeholder 6">
            <a:extLst>
              <a:ext uri="{FF2B5EF4-FFF2-40B4-BE49-F238E27FC236}">
                <a16:creationId xmlns:a16="http://schemas.microsoft.com/office/drawing/2014/main" xmlns="" id="{3AE5E098-13D5-1D71-137D-AC19020D4858}"/>
              </a:ext>
            </a:extLst>
          </p:cNvPr>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8" name="Picture 4">
            <a:extLst>
              <a:ext uri="{FF2B5EF4-FFF2-40B4-BE49-F238E27FC236}">
                <a16:creationId xmlns:a16="http://schemas.microsoft.com/office/drawing/2014/main" xmlns="" id="{989F1356-624C-141A-C1C8-D556794B1DCD}"/>
              </a:ext>
            </a:extLst>
          </p:cNvPr>
          <p:cNvPicPr>
            <a:picLocks noGrp="1" noChangeAspect="1" noChangeArrowheads="1"/>
          </p:cNvPicPr>
          <p:nvPr>
            <p:ph sz="half" idx="1"/>
          </p:nvPr>
        </p:nvPicPr>
        <p:blipFill>
          <a:blip r:embed="rId2"/>
          <a:srcRect/>
          <a:stretch>
            <a:fillRect/>
          </a:stretch>
        </p:blipFill>
        <p:spPr bwMode="auto">
          <a:xfrm>
            <a:off x="1440897" y="1737360"/>
            <a:ext cx="5151581" cy="3383280"/>
          </a:xfrm>
          <a:prstGeom prst="rect">
            <a:avLst/>
          </a:prstGeom>
          <a:noFill/>
          <a:ln w="9525">
            <a:solidFill>
              <a:srgbClr val="66FFFF"/>
            </a:solidFill>
            <a:miter lim="800000"/>
            <a:headEnd/>
            <a:tailEnd/>
          </a:ln>
        </p:spPr>
      </p:pic>
      <p:pic>
        <p:nvPicPr>
          <p:cNvPr id="9" name="Picture 4">
            <a:extLst>
              <a:ext uri="{FF2B5EF4-FFF2-40B4-BE49-F238E27FC236}">
                <a16:creationId xmlns:a16="http://schemas.microsoft.com/office/drawing/2014/main" xmlns="" id="{EF5449FB-F6FA-F636-CE88-80D635B64C3D}"/>
              </a:ext>
            </a:extLst>
          </p:cNvPr>
          <p:cNvPicPr>
            <a:picLocks noGrp="1" noChangeAspect="1" noChangeArrowheads="1"/>
          </p:cNvPicPr>
          <p:nvPr>
            <p:ph sz="half" idx="2"/>
          </p:nvPr>
        </p:nvPicPr>
        <p:blipFill>
          <a:blip r:embed="rId3"/>
          <a:srcRect/>
          <a:stretch>
            <a:fillRect/>
          </a:stretch>
        </p:blipFill>
        <p:spPr bwMode="auto">
          <a:xfrm>
            <a:off x="6851133" y="1737360"/>
            <a:ext cx="5151582" cy="3383280"/>
          </a:xfrm>
          <a:prstGeom prst="rect">
            <a:avLst/>
          </a:prstGeom>
          <a:noFill/>
          <a:ln w="9525">
            <a:solidFill>
              <a:srgbClr val="66FFFF"/>
            </a:solidFill>
            <a:miter lim="800000"/>
            <a:headEnd/>
            <a:tailEnd/>
          </a:ln>
        </p:spPr>
      </p:pic>
    </p:spTree>
    <p:extLst>
      <p:ext uri="{BB962C8B-B14F-4D97-AF65-F5344CB8AC3E}">
        <p14:creationId xmlns:p14="http://schemas.microsoft.com/office/powerpoint/2010/main" val="865173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Fibroadenomas</a:t>
            </a:r>
          </a:p>
        </p:txBody>
      </p:sp>
      <p:sp>
        <p:nvSpPr>
          <p:cNvPr id="6" name="Content Placeholder 5"/>
          <p:cNvSpPr>
            <a:spLocks noGrp="1"/>
          </p:cNvSpPr>
          <p:nvPr>
            <p:ph sz="half" idx="1"/>
          </p:nvPr>
        </p:nvSpPr>
        <p:spPr>
          <a:xfrm>
            <a:off x="1884608" y="1751528"/>
            <a:ext cx="4353060" cy="4533362"/>
          </a:xfrm>
        </p:spPr>
        <p:txBody>
          <a:bodyPr>
            <a:normAutofit fontScale="92500" lnSpcReduction="10000"/>
          </a:bodyPr>
          <a:lstStyle/>
          <a:p>
            <a:r>
              <a:rPr lang="en-US" sz="2400" dirty="0"/>
              <a:t>Fibroepithelial Lesion</a:t>
            </a:r>
          </a:p>
          <a:p>
            <a:endParaRPr lang="en-US" sz="2400" dirty="0"/>
          </a:p>
          <a:p>
            <a:r>
              <a:rPr lang="en-US" sz="2400" dirty="0"/>
              <a:t>Solid round structures arise from the epithelium of the terminal duct lobular unit</a:t>
            </a:r>
          </a:p>
          <a:p>
            <a:endParaRPr lang="en-US" sz="2400" dirty="0"/>
          </a:p>
          <a:p>
            <a:r>
              <a:rPr lang="en-US" sz="2400" dirty="0"/>
              <a:t>Most common breast mass in adolescent women</a:t>
            </a:r>
          </a:p>
          <a:p>
            <a:endParaRPr lang="en-US" sz="2400" dirty="0"/>
          </a:p>
          <a:p>
            <a:r>
              <a:rPr lang="en-US" sz="2400" dirty="0"/>
              <a:t>Occur from teens through 70s</a:t>
            </a:r>
          </a:p>
          <a:p>
            <a:endParaRPr lang="en-US" sz="2400" dirty="0"/>
          </a:p>
          <a:p>
            <a:endParaRPr lang="en-US" sz="2400" dirty="0"/>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4098" name="Picture 2" descr="http://0.tqn.com/d/breastcancer/1/G/-/9/-/-/fibroadenoma-ADA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8548" y="1751528"/>
            <a:ext cx="3198270" cy="429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6805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xmlns="" id="{60F08C9E-59EC-E3CD-DEA1-02992CAE13F2}"/>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10" name="Picture 4">
            <a:extLst>
              <a:ext uri="{FF2B5EF4-FFF2-40B4-BE49-F238E27FC236}">
                <a16:creationId xmlns:a16="http://schemas.microsoft.com/office/drawing/2014/main" xmlns="" id="{4247F4AA-49F2-DEFF-7F50-B3BB345E2E42}"/>
              </a:ext>
            </a:extLst>
          </p:cNvPr>
          <p:cNvPicPr>
            <a:picLocks noGrp="1" noChangeAspect="1" noChangeArrowheads="1"/>
          </p:cNvPicPr>
          <p:nvPr>
            <p:ph idx="1"/>
          </p:nvPr>
        </p:nvPicPr>
        <p:blipFill>
          <a:blip r:embed="rId2"/>
          <a:srcRect/>
          <a:stretch>
            <a:fillRect/>
          </a:stretch>
        </p:blipFill>
        <p:spPr bwMode="auto">
          <a:xfrm>
            <a:off x="2963536" y="970344"/>
            <a:ext cx="8166149" cy="4389120"/>
          </a:xfrm>
          <a:prstGeom prst="rect">
            <a:avLst/>
          </a:prstGeom>
          <a:noFill/>
          <a:ln w="9525">
            <a:solidFill>
              <a:schemeClr val="accent6">
                <a:lumMod val="75000"/>
              </a:schemeClr>
            </a:solidFill>
            <a:miter lim="800000"/>
            <a:headEnd/>
            <a:tailEnd/>
          </a:ln>
          <a:effectLst>
            <a:glow rad="63500">
              <a:schemeClr val="accent6">
                <a:satMod val="175000"/>
                <a:alpha val="40000"/>
              </a:schemeClr>
            </a:glow>
          </a:effectLst>
        </p:spPr>
      </p:pic>
      <p:sp>
        <p:nvSpPr>
          <p:cNvPr id="12" name="TextBox 11">
            <a:extLst>
              <a:ext uri="{FF2B5EF4-FFF2-40B4-BE49-F238E27FC236}">
                <a16:creationId xmlns:a16="http://schemas.microsoft.com/office/drawing/2014/main" xmlns="" id="{50CC0CAB-8DA8-0148-D1EF-5FBB2353D5E2}"/>
              </a:ext>
            </a:extLst>
          </p:cNvPr>
          <p:cNvSpPr txBox="1"/>
          <p:nvPr/>
        </p:nvSpPr>
        <p:spPr>
          <a:xfrm>
            <a:off x="4324791" y="5822729"/>
            <a:ext cx="6097772" cy="369332"/>
          </a:xfrm>
          <a:prstGeom prst="rect">
            <a:avLst/>
          </a:prstGeom>
          <a:noFill/>
        </p:spPr>
        <p:txBody>
          <a:bodyPr wrap="square">
            <a:spAutoFit/>
          </a:bodyPr>
          <a:lstStyle/>
          <a:p>
            <a:pPr algn="ctr"/>
            <a:r>
              <a:rPr lang="sr-Latn-CS" sz="1800" b="1" dirty="0">
                <a:latin typeface="Arial" charset="0"/>
              </a:rPr>
              <a:t>Juvenil</a:t>
            </a:r>
            <a:r>
              <a:rPr lang="en-US" sz="1800" b="1" dirty="0">
                <a:latin typeface="Arial" charset="0"/>
              </a:rPr>
              <a:t>e</a:t>
            </a:r>
            <a:r>
              <a:rPr lang="sr-Latn-CS" sz="1800" b="1" dirty="0">
                <a:latin typeface="Arial" charset="0"/>
              </a:rPr>
              <a:t> fibroadenom</a:t>
            </a:r>
            <a:r>
              <a:rPr lang="en-US" sz="1800" b="1" dirty="0">
                <a:latin typeface="Arial" charset="0"/>
              </a:rPr>
              <a:t>a</a:t>
            </a:r>
            <a:endParaRPr lang="en-US" dirty="0"/>
          </a:p>
        </p:txBody>
      </p:sp>
    </p:spTree>
    <p:extLst>
      <p:ext uri="{BB962C8B-B14F-4D97-AF65-F5344CB8AC3E}">
        <p14:creationId xmlns:p14="http://schemas.microsoft.com/office/powerpoint/2010/main" val="247394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Fibroadenoma</a:t>
            </a:r>
          </a:p>
        </p:txBody>
      </p:sp>
      <p:sp>
        <p:nvSpPr>
          <p:cNvPr id="6" name="Content Placeholder 5"/>
          <p:cNvSpPr>
            <a:spLocks noGrp="1"/>
          </p:cNvSpPr>
          <p:nvPr>
            <p:ph sz="half" idx="1"/>
          </p:nvPr>
        </p:nvSpPr>
        <p:spPr>
          <a:xfrm>
            <a:off x="1981200" y="1461753"/>
            <a:ext cx="4436772" cy="5029199"/>
          </a:xfrm>
        </p:spPr>
        <p:txBody>
          <a:bodyPr>
            <a:normAutofit fontScale="85000" lnSpcReduction="20000"/>
          </a:bodyPr>
          <a:lstStyle/>
          <a:p>
            <a:r>
              <a:rPr lang="en-US" sz="2400" dirty="0"/>
              <a:t>Exam: </a:t>
            </a:r>
          </a:p>
          <a:p>
            <a:pPr lvl="1"/>
            <a:r>
              <a:rPr lang="en-US" sz="2000" dirty="0"/>
              <a:t>Painless well circumscribed mass</a:t>
            </a:r>
          </a:p>
          <a:p>
            <a:pPr lvl="1"/>
            <a:r>
              <a:rPr lang="en-US" sz="2000" dirty="0"/>
              <a:t>10-20% are multiple or bilateral</a:t>
            </a:r>
          </a:p>
          <a:p>
            <a:endParaRPr lang="en-US" sz="2400" dirty="0"/>
          </a:p>
          <a:p>
            <a:r>
              <a:rPr lang="en-US" sz="2400" dirty="0"/>
              <a:t>Imaging: </a:t>
            </a:r>
          </a:p>
          <a:p>
            <a:pPr lvl="1"/>
            <a:r>
              <a:rPr lang="en-US" sz="2000" dirty="0"/>
              <a:t>US (Isoechoic, wider than tall, gently lobulated/elliptical)</a:t>
            </a:r>
          </a:p>
          <a:p>
            <a:pPr lvl="1"/>
            <a:r>
              <a:rPr lang="en-US" sz="2000" dirty="0"/>
              <a:t>Mammography</a:t>
            </a:r>
          </a:p>
          <a:p>
            <a:pPr lvl="1"/>
            <a:endParaRPr lang="en-US" sz="2000" dirty="0"/>
          </a:p>
          <a:p>
            <a:r>
              <a:rPr lang="en-US" sz="2400" dirty="0"/>
              <a:t>Treatment: </a:t>
            </a:r>
          </a:p>
          <a:p>
            <a:pPr lvl="1"/>
            <a:r>
              <a:rPr lang="en-US" sz="2000" dirty="0"/>
              <a:t>Observation</a:t>
            </a:r>
          </a:p>
          <a:p>
            <a:pPr lvl="1"/>
            <a:r>
              <a:rPr lang="en-US" sz="2000" dirty="0"/>
              <a:t>Surgical</a:t>
            </a:r>
          </a:p>
          <a:p>
            <a:pPr lvl="2"/>
            <a:r>
              <a:rPr lang="en-US" sz="1600" dirty="0"/>
              <a:t>Giant Juvenile</a:t>
            </a:r>
          </a:p>
          <a:p>
            <a:pPr lvl="2"/>
            <a:r>
              <a:rPr lang="en-US" sz="1600" dirty="0"/>
              <a:t>Enlarging</a:t>
            </a:r>
          </a:p>
          <a:p>
            <a:pPr lvl="2"/>
            <a:r>
              <a:rPr lang="en-US" sz="1600" dirty="0"/>
              <a:t>Symptomatic: Painful</a:t>
            </a:r>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2" name="Picture 2" descr="http://upload.wikimedia.org/wikipedia/commons/e/e5/Breast_US_Fibroadenoma_0531093725281_Nev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1239" y="1271789"/>
            <a:ext cx="2818417" cy="2584362"/>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3.bp.blogspot.com/_1sZKOlC3GLg/TIEFZ8koTmI/AAAAAAAAADc/J2X9lKY6MKw/s320/Fibroadenom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1239" y="4016062"/>
            <a:ext cx="2818417" cy="2768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90173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Fibroadenoma</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3" name="Picture 4" descr="http://www.healthinset.com/wp-content/uploads/2012/08/Fibroadenoma-Pic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691640"/>
            <a:ext cx="4630066" cy="347472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xmlns="" id="{6361E4FE-F4DC-0368-0284-CFEA7C1344E1}"/>
              </a:ext>
            </a:extLst>
          </p:cNvPr>
          <p:cNvPicPr>
            <a:picLocks noChangeAspect="1" noChangeArrowheads="1"/>
          </p:cNvPicPr>
          <p:nvPr/>
        </p:nvPicPr>
        <p:blipFill>
          <a:blip r:embed="rId4"/>
          <a:srcRect/>
          <a:stretch>
            <a:fillRect/>
          </a:stretch>
        </p:blipFill>
        <p:spPr bwMode="auto">
          <a:xfrm>
            <a:off x="6927192" y="315000"/>
            <a:ext cx="4561209" cy="6228000"/>
          </a:xfrm>
          <a:prstGeom prst="rect">
            <a:avLst/>
          </a:prstGeom>
          <a:noFill/>
          <a:ln w="9525">
            <a:solidFill>
              <a:schemeClr val="accent6">
                <a:lumMod val="75000"/>
              </a:schemeClr>
            </a:solidFill>
            <a:miter lim="800000"/>
            <a:headEnd/>
            <a:tailEnd/>
          </a:ln>
          <a:effectLst>
            <a:glow rad="63500">
              <a:schemeClr val="accent6">
                <a:satMod val="175000"/>
                <a:alpha val="40000"/>
              </a:schemeClr>
            </a:glow>
          </a:effectLst>
        </p:spPr>
      </p:pic>
    </p:spTree>
    <p:extLst>
      <p:ext uri="{BB962C8B-B14F-4D97-AF65-F5344CB8AC3E}">
        <p14:creationId xmlns:p14="http://schemas.microsoft.com/office/powerpoint/2010/main" val="329914580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Fibroadenoma</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7170" name="Picture 2" descr="http://tgmouse.ucdavis.edu/JENSEN-MAMM2000/FA-1/slide5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7796" y="1715103"/>
            <a:ext cx="5037659" cy="338328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a:extLst>
              <a:ext uri="{FF2B5EF4-FFF2-40B4-BE49-F238E27FC236}">
                <a16:creationId xmlns:a16="http://schemas.microsoft.com/office/drawing/2014/main" xmlns="" id="{A4E28453-DFA5-37F8-6B3D-01ACC786984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Lst>
          </a:blip>
          <a:srcRect/>
          <a:stretch>
            <a:fillRect/>
          </a:stretch>
        </p:blipFill>
        <p:spPr bwMode="auto">
          <a:xfrm>
            <a:off x="6850787" y="1715103"/>
            <a:ext cx="4934857" cy="3383280"/>
          </a:xfrm>
          <a:prstGeom prst="rect">
            <a:avLst/>
          </a:prstGeom>
          <a:noFill/>
          <a:ln w="9525">
            <a:solidFill>
              <a:schemeClr val="accent6">
                <a:lumMod val="75000"/>
              </a:schemeClr>
            </a:solidFill>
            <a:miter lim="800000"/>
            <a:headEnd/>
            <a:tailEnd/>
          </a:ln>
          <a:effectLst/>
        </p:spPr>
      </p:pic>
    </p:spTree>
    <p:extLst>
      <p:ext uri="{BB962C8B-B14F-4D97-AF65-F5344CB8AC3E}">
        <p14:creationId xmlns:p14="http://schemas.microsoft.com/office/powerpoint/2010/main" val="29076735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9BD3617-22C9-DA90-0941-CA2837966561}"/>
              </a:ext>
            </a:extLst>
          </p:cNvPr>
          <p:cNvSpPr>
            <a:spLocks noGrp="1"/>
          </p:cNvSpPr>
          <p:nvPr>
            <p:ph idx="1"/>
          </p:nvPr>
        </p:nvSpPr>
        <p:spPr>
          <a:xfrm>
            <a:off x="2589212" y="707010"/>
            <a:ext cx="8915400" cy="5898506"/>
          </a:xfrm>
          <a:ln>
            <a:noFill/>
          </a:ln>
        </p:spPr>
        <p:txBody>
          <a:bodyPr>
            <a:normAutofit fontScale="77500" lnSpcReduction="20000"/>
          </a:bodyPr>
          <a:lstStyle/>
          <a:p>
            <a:pPr marL="0" indent="0" algn="ctr">
              <a:buNone/>
            </a:pPr>
            <a:r>
              <a:rPr lang="en-GB" sz="5700" b="1" dirty="0">
                <a:solidFill>
                  <a:schemeClr val="accent5">
                    <a:lumMod val="50000"/>
                  </a:schemeClr>
                </a:solidFill>
                <a:latin typeface="Arial" panose="020B0604020202020204" pitchFamily="34" charset="0"/>
              </a:rPr>
              <a:t>PATHOLOGY OF THE  BREAST</a:t>
            </a: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endParaRPr lang="en-GB" sz="4000" b="1" dirty="0">
              <a:solidFill>
                <a:schemeClr val="accent5">
                  <a:lumMod val="50000"/>
                </a:schemeClr>
              </a:solidFill>
              <a:latin typeface="Arial" panose="020B0604020202020204" pitchFamily="34" charset="0"/>
            </a:endParaRPr>
          </a:p>
          <a:p>
            <a:pPr marL="0" indent="0" algn="ctr">
              <a:buNone/>
            </a:pPr>
            <a:r>
              <a:rPr lang="en-US" sz="4000" b="1" dirty="0">
                <a:solidFill>
                  <a:schemeClr val="accent5">
                    <a:lumMod val="50000"/>
                  </a:schemeClr>
                </a:solidFill>
                <a:latin typeface="Times New Roman" panose="02020603050405020304" pitchFamily="18" charset="0"/>
                <a:cs typeface="Times New Roman" panose="02020603050405020304" pitchFamily="18" charset="0"/>
              </a:rPr>
              <a:t>                                  </a:t>
            </a:r>
          </a:p>
          <a:p>
            <a:pPr marL="0" indent="0" algn="ctr">
              <a:buNone/>
            </a:pPr>
            <a:endParaRPr lang="en-US" sz="4000" b="1" dirty="0">
              <a:solidFill>
                <a:schemeClr val="accent5">
                  <a:lumMod val="50000"/>
                </a:schemeClr>
              </a:solidFill>
              <a:latin typeface="Times New Roman" panose="02020603050405020304" pitchFamily="18" charset="0"/>
              <a:cs typeface="Times New Roman" panose="02020603050405020304" pitchFamily="18" charset="0"/>
            </a:endParaRPr>
          </a:p>
          <a:p>
            <a:pPr marL="0" indent="0" algn="ctr">
              <a:buNone/>
            </a:pPr>
            <a:r>
              <a:rPr lang="en-US" sz="3200" b="1" dirty="0">
                <a:solidFill>
                  <a:schemeClr val="accent5">
                    <a:lumMod val="50000"/>
                  </a:schemeClr>
                </a:solidFill>
                <a:latin typeface="Times New Roman" panose="02020603050405020304" pitchFamily="18" charset="0"/>
                <a:cs typeface="Times New Roman" panose="02020603050405020304" pitchFamily="18" charset="0"/>
              </a:rPr>
              <a:t>                                                Full Prof. Milica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Mijović</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a:p>
            <a:pPr marL="0" indent="0" algn="ctr">
              <a:buNone/>
            </a:pPr>
            <a:endParaRPr lang="en-US" sz="4000" dirty="0"/>
          </a:p>
        </p:txBody>
      </p:sp>
      <p:sp>
        <p:nvSpPr>
          <p:cNvPr id="6" name="Slide Number Placeholder 5">
            <a:extLst>
              <a:ext uri="{FF2B5EF4-FFF2-40B4-BE49-F238E27FC236}">
                <a16:creationId xmlns:a16="http://schemas.microsoft.com/office/drawing/2014/main" xmlns="" id="{8CE39DB7-AEEE-63CE-57C1-94D908466238}"/>
              </a:ext>
            </a:extLst>
          </p:cNvPr>
          <p:cNvSpPr>
            <a:spLocks noGrp="1"/>
          </p:cNvSpPr>
          <p:nvPr>
            <p:ph type="sldNum" sz="quarter" idx="12"/>
          </p:nvPr>
        </p:nvSpPr>
        <p:spPr/>
        <p:txBody>
          <a:bodyPr/>
          <a:lstStyle/>
          <a:p>
            <a:endParaRPr lang="en-US" dirty="0"/>
          </a:p>
        </p:txBody>
      </p:sp>
      <p:pic>
        <p:nvPicPr>
          <p:cNvPr id="2" name="Picture 15">
            <a:extLst>
              <a:ext uri="{FF2B5EF4-FFF2-40B4-BE49-F238E27FC236}">
                <a16:creationId xmlns:a16="http://schemas.microsoft.com/office/drawing/2014/main" xmlns="" id="{05476C83-30C4-8914-AB46-9D5A24D3646E}"/>
              </a:ext>
            </a:extLst>
          </p:cNvPr>
          <p:cNvPicPr>
            <a:picLocks noChangeAspect="1" noChangeArrowheads="1"/>
          </p:cNvPicPr>
          <p:nvPr/>
        </p:nvPicPr>
        <p:blipFill>
          <a:blip r:embed="rId2"/>
          <a:srcRect/>
          <a:stretch>
            <a:fillRect/>
          </a:stretch>
        </p:blipFill>
        <p:spPr bwMode="auto">
          <a:xfrm>
            <a:off x="4333398" y="1874520"/>
            <a:ext cx="4860576" cy="3108960"/>
          </a:xfrm>
          <a:prstGeom prst="rect">
            <a:avLst/>
          </a:prstGeom>
          <a:noFill/>
          <a:ln w="9525">
            <a:solidFill>
              <a:schemeClr val="bg2">
                <a:lumMod val="90000"/>
                <a:lumOff val="10000"/>
              </a:schemeClr>
            </a:solidFill>
            <a:miter lim="800000"/>
            <a:headEnd/>
            <a:tailEnd/>
          </a:ln>
          <a:scene3d>
            <a:camera prst="orthographicFront"/>
            <a:lightRig rig="threePt" dir="t"/>
          </a:scene3d>
          <a:sp3d>
            <a:bevelT w="152400" h="50800" prst="softRound"/>
          </a:sp3d>
        </p:spPr>
      </p:pic>
    </p:spTree>
    <p:extLst>
      <p:ext uri="{BB962C8B-B14F-4D97-AF65-F5344CB8AC3E}">
        <p14:creationId xmlns:p14="http://schemas.microsoft.com/office/powerpoint/2010/main" val="370957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Phyllodes Tumor</a:t>
            </a:r>
          </a:p>
        </p:txBody>
      </p:sp>
      <p:sp>
        <p:nvSpPr>
          <p:cNvPr id="6" name="Content Placeholder 5"/>
          <p:cNvSpPr>
            <a:spLocks noGrp="1"/>
          </p:cNvSpPr>
          <p:nvPr>
            <p:ph sz="half" idx="1"/>
          </p:nvPr>
        </p:nvSpPr>
        <p:spPr>
          <a:xfrm>
            <a:off x="1981200" y="1300767"/>
            <a:ext cx="8133008" cy="5357611"/>
          </a:xfrm>
        </p:spPr>
        <p:txBody>
          <a:bodyPr>
            <a:normAutofit fontScale="92500" lnSpcReduction="20000"/>
          </a:bodyPr>
          <a:lstStyle/>
          <a:p>
            <a:r>
              <a:rPr lang="en-US" sz="2400" dirty="0"/>
              <a:t>Fibroepithelial Lesion</a:t>
            </a:r>
          </a:p>
          <a:p>
            <a:endParaRPr lang="en-US" sz="2400" dirty="0"/>
          </a:p>
          <a:p>
            <a:r>
              <a:rPr lang="en-US" sz="2400" dirty="0"/>
              <a:t>&lt;1% of all breast tumors</a:t>
            </a:r>
          </a:p>
          <a:p>
            <a:endParaRPr lang="en-US" sz="2400" dirty="0"/>
          </a:p>
          <a:p>
            <a:r>
              <a:rPr lang="en-US" sz="2400" dirty="0"/>
              <a:t>Occurs in wide range of ages: 10-80</a:t>
            </a:r>
          </a:p>
          <a:p>
            <a:endParaRPr lang="en-US" sz="2400" dirty="0"/>
          </a:p>
          <a:p>
            <a:r>
              <a:rPr lang="en-US" sz="2400" dirty="0"/>
              <a:t>Wide range of biological behavior </a:t>
            </a:r>
          </a:p>
          <a:p>
            <a:pPr lvl="1"/>
            <a:r>
              <a:rPr lang="en-US" sz="1800" dirty="0"/>
              <a:t>Benign </a:t>
            </a:r>
          </a:p>
          <a:p>
            <a:pPr lvl="2"/>
            <a:r>
              <a:rPr lang="en-US" sz="1800" dirty="0"/>
              <a:t>– &lt;2, no atypia, no stromal overgrowth, well-circumscribed </a:t>
            </a:r>
          </a:p>
          <a:p>
            <a:pPr lvl="1"/>
            <a:r>
              <a:rPr lang="en-US" sz="1800" dirty="0"/>
              <a:t>Borderline </a:t>
            </a:r>
          </a:p>
          <a:p>
            <a:pPr lvl="2"/>
            <a:r>
              <a:rPr lang="en-US" sz="1800" dirty="0"/>
              <a:t>– 2-10, mild atypia, no stromal overgrowth, infiltrative margins</a:t>
            </a:r>
          </a:p>
          <a:p>
            <a:pPr lvl="1"/>
            <a:r>
              <a:rPr lang="en-US" sz="1800" dirty="0"/>
              <a:t>Malignant </a:t>
            </a:r>
          </a:p>
          <a:p>
            <a:pPr lvl="2"/>
            <a:r>
              <a:rPr lang="en-US" sz="1800" dirty="0"/>
              <a:t>–  &gt;10, marked atypia, presence of stromal overgrowth, infiltrative margins </a:t>
            </a:r>
          </a:p>
          <a:p>
            <a:endParaRPr lang="en-US" dirty="0"/>
          </a:p>
          <a:p>
            <a:endParaRPr lang="en-US" sz="2400" dirty="0"/>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8" name="Picture 4" descr="http://openi.nlm.nih.gov/imgs/rescaled512/2890934_IJRI-20-98-g0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1300767"/>
            <a:ext cx="2286000" cy="14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65818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Phyllodes Tumor</a:t>
            </a:r>
          </a:p>
        </p:txBody>
      </p:sp>
      <p:sp>
        <p:nvSpPr>
          <p:cNvPr id="6" name="Content Placeholder 5"/>
          <p:cNvSpPr>
            <a:spLocks noGrp="1"/>
          </p:cNvSpPr>
          <p:nvPr>
            <p:ph sz="half" idx="1"/>
          </p:nvPr>
        </p:nvSpPr>
        <p:spPr>
          <a:xfrm>
            <a:off x="1981200" y="1461753"/>
            <a:ext cx="4436772" cy="5029199"/>
          </a:xfrm>
        </p:spPr>
        <p:txBody>
          <a:bodyPr>
            <a:normAutofit fontScale="92500" lnSpcReduction="20000"/>
          </a:bodyPr>
          <a:lstStyle/>
          <a:p>
            <a:r>
              <a:rPr lang="en-US" sz="2400" dirty="0"/>
              <a:t>Exam: </a:t>
            </a:r>
          </a:p>
          <a:p>
            <a:pPr lvl="1"/>
            <a:r>
              <a:rPr lang="en-US" sz="2000" dirty="0"/>
              <a:t>Painless firm discrete palpable mass</a:t>
            </a:r>
          </a:p>
          <a:p>
            <a:pPr lvl="1"/>
            <a:r>
              <a:rPr lang="en-US" sz="2000" dirty="0"/>
              <a:t>Average size is 4 – 5 cm (1-20 cm reported)</a:t>
            </a:r>
          </a:p>
          <a:p>
            <a:endParaRPr lang="en-US" sz="2400" dirty="0"/>
          </a:p>
          <a:p>
            <a:r>
              <a:rPr lang="en-US" sz="2400" dirty="0"/>
              <a:t>Imaging: </a:t>
            </a:r>
          </a:p>
          <a:p>
            <a:pPr lvl="1"/>
            <a:r>
              <a:rPr lang="en-US" sz="2000" dirty="0"/>
              <a:t>US (Isoechoic, circumscribed, lobulated, Horizontal striations)</a:t>
            </a:r>
          </a:p>
          <a:p>
            <a:pPr lvl="1"/>
            <a:r>
              <a:rPr lang="en-US" sz="2000" dirty="0"/>
              <a:t>Mammography (Sharply defined high density mass)</a:t>
            </a:r>
          </a:p>
          <a:p>
            <a:pPr lvl="1"/>
            <a:endParaRPr lang="en-US" sz="2000" dirty="0"/>
          </a:p>
          <a:p>
            <a:r>
              <a:rPr lang="en-US" sz="2400" dirty="0"/>
              <a:t>Treatment: </a:t>
            </a:r>
          </a:p>
          <a:p>
            <a:pPr lvl="1"/>
            <a:r>
              <a:rPr lang="en-US" sz="2000" dirty="0"/>
              <a:t>Excision with 1 cm margin</a:t>
            </a:r>
            <a:endParaRPr lang="en-US" dirty="0"/>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1266" name="Picture 2" descr="http://www.biij.org/2006/2/e33/fig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3739" y="3858588"/>
            <a:ext cx="2044104" cy="26323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openi.nlm.nih.gov/imgs/rescaled512/2890934_IJRI-20-98-g0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5766" y="1461753"/>
            <a:ext cx="3034844" cy="1938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51611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Phyllodes Tumor</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0244" name="Picture 4" descr="Clinical picture of a phyllodes tumou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4470" y="1538064"/>
            <a:ext cx="4929336" cy="4502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33229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Phyllodes Tumor</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6" name="Picture 2" descr="http://upload.wikimedia.org/wikipedia/commons/4/42/Phyllodes_tumou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9821" y="2012325"/>
            <a:ext cx="3687651" cy="2765738"/>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http://www.biij.org/2006/2/e33/fig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4273" y="1124506"/>
            <a:ext cx="4163627" cy="2743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036159" y="5215944"/>
            <a:ext cx="2678805" cy="42500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Leaf-like Architecture</a:t>
            </a:r>
          </a:p>
        </p:txBody>
      </p:sp>
      <p:pic>
        <p:nvPicPr>
          <p:cNvPr id="3" name="Picture 4">
            <a:extLst>
              <a:ext uri="{FF2B5EF4-FFF2-40B4-BE49-F238E27FC236}">
                <a16:creationId xmlns:a16="http://schemas.microsoft.com/office/drawing/2014/main" xmlns="" id="{5AEF1923-CF91-F568-CB62-0067D769DC98}"/>
              </a:ext>
            </a:extLst>
          </p:cNvPr>
          <p:cNvPicPr>
            <a:picLocks noChangeAspect="1" noChangeArrowheads="1"/>
          </p:cNvPicPr>
          <p:nvPr/>
        </p:nvPicPr>
        <p:blipFill>
          <a:blip r:embed="rId5"/>
          <a:srcRect/>
          <a:stretch>
            <a:fillRect/>
          </a:stretch>
        </p:blipFill>
        <p:spPr bwMode="auto">
          <a:xfrm>
            <a:off x="1928913" y="3920345"/>
            <a:ext cx="4052115" cy="2743200"/>
          </a:xfrm>
          <a:prstGeom prst="rect">
            <a:avLst/>
          </a:prstGeom>
          <a:noFill/>
          <a:ln w="9525">
            <a:solidFill>
              <a:schemeClr val="accent6">
                <a:lumMod val="75000"/>
              </a:schemeClr>
            </a:solidFill>
            <a:miter lim="800000"/>
            <a:headEnd/>
            <a:tailEnd/>
          </a:ln>
          <a:effectLst/>
        </p:spPr>
      </p:pic>
    </p:spTree>
    <p:extLst>
      <p:ext uri="{BB962C8B-B14F-4D97-AF65-F5344CB8AC3E}">
        <p14:creationId xmlns:p14="http://schemas.microsoft.com/office/powerpoint/2010/main" val="94814900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43100" y="0"/>
            <a:ext cx="8229600" cy="1143000"/>
          </a:xfrm>
        </p:spPr>
        <p:txBody>
          <a:bodyPr/>
          <a:lstStyle/>
          <a:p>
            <a:pPr eaLnBrk="1" hangingPunct="1"/>
            <a:r>
              <a:rPr lang="en-US" dirty="0"/>
              <a:t>Sclerosing Lesions</a:t>
            </a:r>
          </a:p>
        </p:txBody>
      </p:sp>
      <p:sp>
        <p:nvSpPr>
          <p:cNvPr id="6" name="Content Placeholder 5"/>
          <p:cNvSpPr>
            <a:spLocks noGrp="1"/>
          </p:cNvSpPr>
          <p:nvPr>
            <p:ph idx="1"/>
          </p:nvPr>
        </p:nvSpPr>
        <p:spPr>
          <a:xfrm>
            <a:off x="2353724" y="3915179"/>
            <a:ext cx="7476076" cy="2543578"/>
          </a:xfrm>
        </p:spPr>
        <p:txBody>
          <a:bodyPr>
            <a:normAutofit lnSpcReduction="10000"/>
          </a:bodyPr>
          <a:lstStyle/>
          <a:p>
            <a:pPr marL="0" indent="0">
              <a:buNone/>
            </a:pPr>
            <a:r>
              <a:rPr lang="en-US" sz="2800" dirty="0"/>
              <a:t>Sclerosing Adenosis</a:t>
            </a:r>
          </a:p>
          <a:p>
            <a:r>
              <a:rPr lang="en-US" sz="2800" dirty="0"/>
              <a:t>Benign proliferative disorder</a:t>
            </a:r>
          </a:p>
          <a:p>
            <a:r>
              <a:rPr lang="en-US" sz="2800" dirty="0"/>
              <a:t>Not a precursor to breast cancer</a:t>
            </a:r>
          </a:p>
          <a:p>
            <a:r>
              <a:rPr lang="en-US" sz="2800" dirty="0"/>
              <a:t>Safely observed unless presence of atypia</a:t>
            </a:r>
          </a:p>
          <a:p>
            <a:pPr marL="0" indent="0">
              <a:buNone/>
            </a:pPr>
            <a:endParaRPr lang="en-US" dirty="0"/>
          </a:p>
          <a:p>
            <a:endParaRPr lang="en-US" sz="2400" dirty="0"/>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9" name="Picture 2" descr="http://webpathology.com/slides/slides/Breast_SclerosingAdenosi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8525" y="1428268"/>
            <a:ext cx="2853255" cy="2143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horizon.rad.msu.edu/studyshare/repos/studyshare_repo/viz/full/0/0/714/7315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3779" y="1428268"/>
            <a:ext cx="2358431" cy="2143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67985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21579"/>
            <a:ext cx="8229600" cy="1143000"/>
          </a:xfrm>
        </p:spPr>
        <p:txBody>
          <a:bodyPr/>
          <a:lstStyle/>
          <a:p>
            <a:pPr eaLnBrk="1" hangingPunct="1"/>
            <a:r>
              <a:rPr lang="en-US" dirty="0"/>
              <a:t>Sclerosing Lesions</a:t>
            </a:r>
          </a:p>
        </p:txBody>
      </p:sp>
      <p:sp>
        <p:nvSpPr>
          <p:cNvPr id="4" name="Content Placeholder 3"/>
          <p:cNvSpPr>
            <a:spLocks noGrp="1"/>
          </p:cNvSpPr>
          <p:nvPr>
            <p:ph idx="1"/>
          </p:nvPr>
        </p:nvSpPr>
        <p:spPr>
          <a:xfrm>
            <a:off x="2084231" y="3580328"/>
            <a:ext cx="8229600" cy="3382963"/>
          </a:xfrm>
        </p:spPr>
        <p:txBody>
          <a:bodyPr>
            <a:normAutofit fontScale="77500" lnSpcReduction="20000"/>
          </a:bodyPr>
          <a:lstStyle/>
          <a:p>
            <a:pPr marL="0" indent="0">
              <a:buNone/>
            </a:pPr>
            <a:r>
              <a:rPr lang="en-US" sz="2800" dirty="0"/>
              <a:t>Radial Scar</a:t>
            </a:r>
          </a:p>
          <a:p>
            <a:r>
              <a:rPr lang="en-US" sz="2600" dirty="0"/>
              <a:t>Rosettes or proliferation centers that might give rise to carcinoma</a:t>
            </a:r>
          </a:p>
          <a:p>
            <a:r>
              <a:rPr lang="en-US" sz="2600" dirty="0"/>
              <a:t>Often spiculated lesion on mammography</a:t>
            </a:r>
          </a:p>
          <a:p>
            <a:r>
              <a:rPr lang="en-US" sz="2600" dirty="0"/>
              <a:t>Found in both benign and malignant breast tissue therefore thought to be associated with increase risk of subsequent cancer</a:t>
            </a:r>
          </a:p>
          <a:p>
            <a:r>
              <a:rPr lang="en-US" sz="2600" dirty="0"/>
              <a:t>Increased cancer with larger lesions and in women with age &gt;50</a:t>
            </a:r>
          </a:p>
          <a:p>
            <a:r>
              <a:rPr lang="en-US" sz="2600" dirty="0"/>
              <a:t>Treatment: Excisional biopsy</a:t>
            </a:r>
          </a:p>
          <a:p>
            <a:endParaRPr lang="en-US" dirty="0"/>
          </a:p>
        </p:txBody>
      </p:sp>
      <p:sp>
        <p:nvSpPr>
          <p:cNvPr id="6148" name="Line 6"/>
          <p:cNvSpPr>
            <a:spLocks noChangeShapeType="1"/>
          </p:cNvSpPr>
          <p:nvPr/>
        </p:nvSpPr>
        <p:spPr bwMode="auto">
          <a:xfrm>
            <a:off x="2286000" y="936937"/>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4338" name="Picture 2" descr="http://www.breastpathology.info/Images/Benign/Radial_scar/rs3a_7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6993" y="1220273"/>
            <a:ext cx="2987362" cy="2027139"/>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ars.els-cdn.com/content/image/1-s2.0-S0002961000005067-gr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125" y="1220272"/>
            <a:ext cx="2902101" cy="2027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34099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Nipple Discharge</a:t>
            </a:r>
          </a:p>
        </p:txBody>
      </p:sp>
      <p:sp>
        <p:nvSpPr>
          <p:cNvPr id="6" name="Content Placeholder 5"/>
          <p:cNvSpPr>
            <a:spLocks noGrp="1"/>
          </p:cNvSpPr>
          <p:nvPr>
            <p:ph sz="half" idx="1"/>
          </p:nvPr>
        </p:nvSpPr>
        <p:spPr>
          <a:xfrm>
            <a:off x="1981200" y="1300767"/>
            <a:ext cx="8133008" cy="5357611"/>
          </a:xfrm>
        </p:spPr>
        <p:txBody>
          <a:bodyPr>
            <a:normAutofit fontScale="92500" lnSpcReduction="20000"/>
          </a:bodyPr>
          <a:lstStyle/>
          <a:p>
            <a:r>
              <a:rPr lang="en-US" sz="2400" dirty="0"/>
              <a:t>Accounts for 3-8% of all breast clinic referrals</a:t>
            </a:r>
          </a:p>
          <a:p>
            <a:endParaRPr lang="en-US" sz="2400" dirty="0"/>
          </a:p>
          <a:p>
            <a:r>
              <a:rPr lang="en-US" sz="2400" dirty="0"/>
              <a:t>Typically associated with a benign cause</a:t>
            </a:r>
          </a:p>
          <a:p>
            <a:pPr lvl="1"/>
            <a:r>
              <a:rPr lang="en-US" sz="2000" dirty="0"/>
              <a:t>2/3</a:t>
            </a:r>
            <a:r>
              <a:rPr lang="en-US" sz="2000" baseline="30000" dirty="0"/>
              <a:t>rd</a:t>
            </a:r>
            <a:r>
              <a:rPr lang="en-US" sz="2000" dirty="0"/>
              <a:t> of non-lactating women have a small amount of fluid on manual expression</a:t>
            </a:r>
          </a:p>
          <a:p>
            <a:endParaRPr lang="en-US" sz="2400" dirty="0"/>
          </a:p>
          <a:p>
            <a:r>
              <a:rPr lang="en-US" sz="2400" dirty="0"/>
              <a:t>Risk of cancer increases with age:</a:t>
            </a:r>
          </a:p>
          <a:p>
            <a:pPr lvl="1"/>
            <a:r>
              <a:rPr lang="en-US" sz="2000" dirty="0"/>
              <a:t>&lt; 40 – 3%</a:t>
            </a:r>
          </a:p>
          <a:p>
            <a:pPr lvl="1"/>
            <a:r>
              <a:rPr lang="en-US" sz="2000" dirty="0"/>
              <a:t>40-60 – 1%</a:t>
            </a:r>
          </a:p>
          <a:p>
            <a:pPr lvl="1"/>
            <a:r>
              <a:rPr lang="en-US" sz="2000" dirty="0"/>
              <a:t>&gt; 60 – 32%</a:t>
            </a:r>
          </a:p>
          <a:p>
            <a:endParaRPr lang="en-US" sz="2400" dirty="0"/>
          </a:p>
          <a:p>
            <a:r>
              <a:rPr lang="en-US" sz="2400" dirty="0"/>
              <a:t>Divided into Surgical and Non surgical nipple discharge</a:t>
            </a:r>
          </a:p>
          <a:p>
            <a:pPr lvl="1"/>
            <a:r>
              <a:rPr lang="en-US" sz="2000" dirty="0"/>
              <a:t>Surgical: Papillomas, DCIS, Cancer</a:t>
            </a:r>
          </a:p>
          <a:p>
            <a:pPr lvl="1"/>
            <a:r>
              <a:rPr lang="en-US" sz="2000" dirty="0"/>
              <a:t>Nonsurgical:  Physiologic, endocrine, pharmacologic, idiopathic</a:t>
            </a:r>
          </a:p>
          <a:p>
            <a:endParaRPr lang="en-US" dirty="0"/>
          </a:p>
          <a:p>
            <a:endParaRPr lang="en-US" sz="2400" dirty="0"/>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409206264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43100" y="0"/>
            <a:ext cx="8229600" cy="1143000"/>
          </a:xfrm>
        </p:spPr>
        <p:txBody>
          <a:bodyPr/>
          <a:lstStyle/>
          <a:p>
            <a:pPr eaLnBrk="1" hangingPunct="1"/>
            <a:r>
              <a:rPr lang="en-US" dirty="0"/>
              <a:t>Nipple Discharge</a:t>
            </a:r>
          </a:p>
        </p:txBody>
      </p:sp>
      <p:sp>
        <p:nvSpPr>
          <p:cNvPr id="6" name="Content Placeholder 5"/>
          <p:cNvSpPr>
            <a:spLocks noGrp="1"/>
          </p:cNvSpPr>
          <p:nvPr>
            <p:ph sz="half" idx="1"/>
          </p:nvPr>
        </p:nvSpPr>
        <p:spPr>
          <a:xfrm>
            <a:off x="1981200" y="1461753"/>
            <a:ext cx="4436772" cy="5029199"/>
          </a:xfrm>
        </p:spPr>
        <p:txBody>
          <a:bodyPr>
            <a:normAutofit fontScale="92500" lnSpcReduction="20000"/>
          </a:bodyPr>
          <a:lstStyle/>
          <a:p>
            <a:r>
              <a:rPr lang="en-US" sz="2400" dirty="0"/>
              <a:t>Exam: </a:t>
            </a:r>
          </a:p>
          <a:p>
            <a:pPr lvl="1"/>
            <a:r>
              <a:rPr lang="en-US" sz="2000" dirty="0"/>
              <a:t>Number of ducts </a:t>
            </a:r>
          </a:p>
          <a:p>
            <a:pPr lvl="1"/>
            <a:r>
              <a:rPr lang="en-US" sz="2000" dirty="0"/>
              <a:t>Laterality</a:t>
            </a:r>
          </a:p>
          <a:p>
            <a:pPr lvl="1"/>
            <a:r>
              <a:rPr lang="en-US" sz="2000" dirty="0"/>
              <a:t>Color</a:t>
            </a:r>
          </a:p>
          <a:p>
            <a:pPr lvl="1"/>
            <a:r>
              <a:rPr lang="en-US" sz="2000" dirty="0"/>
              <a:t>Spontaneity </a:t>
            </a:r>
          </a:p>
          <a:p>
            <a:pPr lvl="1"/>
            <a:endParaRPr lang="en-US" sz="2400" dirty="0"/>
          </a:p>
          <a:p>
            <a:r>
              <a:rPr lang="en-US" sz="2400" dirty="0"/>
              <a:t>Imaging: </a:t>
            </a:r>
          </a:p>
          <a:p>
            <a:pPr lvl="1"/>
            <a:r>
              <a:rPr lang="en-US" sz="2000" dirty="0"/>
              <a:t>Mammo</a:t>
            </a:r>
          </a:p>
          <a:p>
            <a:pPr lvl="1"/>
            <a:r>
              <a:rPr lang="en-US" sz="2000" dirty="0"/>
              <a:t>Ultrasound (retroareolar)</a:t>
            </a:r>
          </a:p>
          <a:p>
            <a:pPr lvl="1"/>
            <a:r>
              <a:rPr lang="en-US" sz="2000" dirty="0"/>
              <a:t>Ductogram</a:t>
            </a:r>
          </a:p>
          <a:p>
            <a:pPr lvl="1"/>
            <a:endParaRPr lang="en-US" sz="2000" dirty="0"/>
          </a:p>
          <a:p>
            <a:r>
              <a:rPr lang="en-US" sz="2400" dirty="0"/>
              <a:t>Treatment: </a:t>
            </a:r>
          </a:p>
          <a:p>
            <a:pPr lvl="1"/>
            <a:r>
              <a:rPr lang="en-US" sz="2000" dirty="0"/>
              <a:t>Duct excision – selected or terminal duct excision</a:t>
            </a:r>
            <a:endParaRPr lang="en-US" dirty="0"/>
          </a:p>
          <a:p>
            <a:endParaRPr lang="en-US" sz="2400" dirty="0"/>
          </a:p>
          <a:p>
            <a:endParaRPr lang="en-US" sz="2400" dirty="0"/>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4098" name="Picture 2" descr="http://www.docbig.com/wp-content/uploads/2011/10/nipple-discharge-Breast-lumps-imag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7419" y="1284668"/>
            <a:ext cx="3103237" cy="272464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breastlink.com/wp-content/uploads/2012/04/single_duc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8276" y="4256817"/>
            <a:ext cx="2861525" cy="2350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48507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Ductogram</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8196" name="Picture 4" descr="http://radiographics.rsna.org/content/21/1/133/F16.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4090" y="1898337"/>
            <a:ext cx="4823138" cy="4088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041066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189003"/>
            <a:ext cx="8229600" cy="1143000"/>
          </a:xfrm>
        </p:spPr>
        <p:txBody>
          <a:bodyPr/>
          <a:lstStyle/>
          <a:p>
            <a:pPr eaLnBrk="1" hangingPunct="1"/>
            <a:r>
              <a:rPr lang="en-US" dirty="0"/>
              <a:t>Duct Ectasia</a:t>
            </a:r>
          </a:p>
        </p:txBody>
      </p:sp>
      <p:sp>
        <p:nvSpPr>
          <p:cNvPr id="2" name="Content Placeholder 1"/>
          <p:cNvSpPr>
            <a:spLocks noGrp="1"/>
          </p:cNvSpPr>
          <p:nvPr>
            <p:ph idx="1"/>
          </p:nvPr>
        </p:nvSpPr>
        <p:spPr>
          <a:xfrm>
            <a:off x="1981200" y="3953815"/>
            <a:ext cx="8229600" cy="2781837"/>
          </a:xfrm>
        </p:spPr>
        <p:txBody>
          <a:bodyPr>
            <a:normAutofit fontScale="92500" lnSpcReduction="20000"/>
          </a:bodyPr>
          <a:lstStyle/>
          <a:p>
            <a:r>
              <a:rPr lang="en-US" dirty="0"/>
              <a:t>Dilation of the subareolar duct in peri and post-menopausal women</a:t>
            </a:r>
          </a:p>
          <a:p>
            <a:endParaRPr lang="en-US" dirty="0"/>
          </a:p>
          <a:p>
            <a:r>
              <a:rPr lang="en-US" dirty="0"/>
              <a:t>Typically asymptomatic</a:t>
            </a:r>
          </a:p>
          <a:p>
            <a:endParaRPr lang="en-US" dirty="0"/>
          </a:p>
          <a:p>
            <a:r>
              <a:rPr lang="en-US" dirty="0"/>
              <a:t>May present with cheesy, viscous, toothpaste like discharge or have nipple retraction</a:t>
            </a:r>
          </a:p>
          <a:p>
            <a:endParaRPr lang="en-US" dirty="0"/>
          </a:p>
          <a:p>
            <a:r>
              <a:rPr lang="en-US" dirty="0"/>
              <a:t>Observation, unless discharge is persistent or repeated bouts of periductal mastitis/abscess</a:t>
            </a:r>
          </a:p>
          <a:p>
            <a:endParaRPr lang="en-US" dirty="0"/>
          </a:p>
        </p:txBody>
      </p:sp>
      <p:sp>
        <p:nvSpPr>
          <p:cNvPr id="6148" name="Line 6"/>
          <p:cNvSpPr>
            <a:spLocks noChangeShapeType="1"/>
          </p:cNvSpPr>
          <p:nvPr/>
        </p:nvSpPr>
        <p:spPr bwMode="auto">
          <a:xfrm>
            <a:off x="2286000" y="833905"/>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8194" name="Picture 2" descr="http://images.radiopaedia.org/images/634671/db549f179a9d36803ca18380038a0d_galle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492" y="1152769"/>
            <a:ext cx="2545073" cy="246446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radiographics.rsna.org/content/21/1/133/F18.medium.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242" y="1152769"/>
            <a:ext cx="2741361" cy="2464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39126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970856" y="404664"/>
            <a:ext cx="8229600" cy="936104"/>
          </a:xfrm>
        </p:spPr>
        <p:txBody>
          <a:bodyPr/>
          <a:lstStyle/>
          <a:p>
            <a:r>
              <a:rPr lang="en-US" b="1" dirty="0">
                <a:solidFill>
                  <a:srgbClr val="FF0000"/>
                </a:solidFill>
              </a:rPr>
              <a:t>Anatomy &amp; Physiology </a:t>
            </a:r>
          </a:p>
        </p:txBody>
      </p:sp>
      <p:sp>
        <p:nvSpPr>
          <p:cNvPr id="3" name="عنصر نائب للمحتوى 2"/>
          <p:cNvSpPr>
            <a:spLocks noGrp="1"/>
          </p:cNvSpPr>
          <p:nvPr>
            <p:ph idx="1"/>
          </p:nvPr>
        </p:nvSpPr>
        <p:spPr>
          <a:xfrm>
            <a:off x="6569499" y="1744216"/>
            <a:ext cx="4686760" cy="4637112"/>
          </a:xfrm>
        </p:spPr>
        <p:txBody>
          <a:bodyPr>
            <a:normAutofit fontScale="92500"/>
          </a:bodyPr>
          <a:lstStyle/>
          <a:p>
            <a:pPr marL="0" indent="0" algn="just">
              <a:lnSpc>
                <a:spcPct val="120000"/>
              </a:lnSpc>
              <a:buNone/>
            </a:pPr>
            <a:r>
              <a:rPr lang="en-US" sz="2400" b="1" dirty="0"/>
              <a:t>1- The breasts are made of fat, glands, and connective (fibrous) tissue </a:t>
            </a:r>
          </a:p>
          <a:p>
            <a:pPr marL="0" indent="0" algn="just">
              <a:lnSpc>
                <a:spcPct val="120000"/>
              </a:lnSpc>
              <a:buNone/>
            </a:pPr>
            <a:r>
              <a:rPr lang="en-US" sz="2400" b="1" dirty="0"/>
              <a:t>2- The breast has several lobes, which are divided into lobules and end in the milk glands </a:t>
            </a:r>
          </a:p>
          <a:p>
            <a:pPr marL="0" indent="0" algn="just">
              <a:lnSpc>
                <a:spcPct val="120000"/>
              </a:lnSpc>
              <a:buNone/>
            </a:pPr>
            <a:r>
              <a:rPr lang="en-US" sz="2400" b="1" dirty="0"/>
              <a:t>3- Tiny ducts run from the many tiny glands, connect together, and end in the nipple       </a:t>
            </a:r>
          </a:p>
        </p:txBody>
      </p:sp>
      <p:sp>
        <p:nvSpPr>
          <p:cNvPr id="4" name="مستطيل 3"/>
          <p:cNvSpPr/>
          <p:nvPr/>
        </p:nvSpPr>
        <p:spPr>
          <a:xfrm>
            <a:off x="1631504" y="1772816"/>
            <a:ext cx="4580760" cy="460851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129312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Papilloma</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8198" name="Picture 6" descr="http://images.radiopaedia.org/images/2156960/a94bfb04a3c884ade36a8218e71c0f_big_galle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937" y="1370304"/>
            <a:ext cx="2685245" cy="2306819"/>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http://images.radiopaedia.org/images/2204566/12dd056b0ffb06f29ead78ef3b3614_big_galler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6539" y="1370303"/>
            <a:ext cx="2617352" cy="230681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1"/>
          <p:cNvSpPr>
            <a:spLocks noGrp="1"/>
          </p:cNvSpPr>
          <p:nvPr>
            <p:ph idx="1"/>
          </p:nvPr>
        </p:nvSpPr>
        <p:spPr>
          <a:xfrm>
            <a:off x="1981200" y="3953815"/>
            <a:ext cx="8229600" cy="2781837"/>
          </a:xfrm>
        </p:spPr>
        <p:txBody>
          <a:bodyPr>
            <a:normAutofit/>
          </a:bodyPr>
          <a:lstStyle/>
          <a:p>
            <a:r>
              <a:rPr lang="en-US" dirty="0"/>
              <a:t>Typically arise from central/subareolar ducts</a:t>
            </a:r>
          </a:p>
          <a:p>
            <a:r>
              <a:rPr lang="en-US" dirty="0"/>
              <a:t>Most common in women 30 to 50 years of life</a:t>
            </a:r>
          </a:p>
          <a:p>
            <a:r>
              <a:rPr lang="en-US" dirty="0"/>
              <a:t>50% are single lesions</a:t>
            </a:r>
          </a:p>
          <a:p>
            <a:r>
              <a:rPr lang="en-US" dirty="0"/>
              <a:t>30% present with bloody nipple discharge</a:t>
            </a:r>
          </a:p>
          <a:p>
            <a:r>
              <a:rPr lang="en-US" dirty="0"/>
              <a:t>Treatment is surgical excision because of upgrade rates:</a:t>
            </a:r>
          </a:p>
          <a:p>
            <a:pPr lvl="1"/>
            <a:r>
              <a:rPr lang="en-US" dirty="0"/>
              <a:t>DCIS 10.5%</a:t>
            </a:r>
          </a:p>
          <a:p>
            <a:pPr lvl="1"/>
            <a:r>
              <a:rPr lang="en-US" dirty="0"/>
              <a:t>ADH 14.5%</a:t>
            </a:r>
          </a:p>
          <a:p>
            <a:endParaRPr lang="en-US" dirty="0"/>
          </a:p>
          <a:p>
            <a:endParaRPr lang="en-US" dirty="0"/>
          </a:p>
        </p:txBody>
      </p:sp>
    </p:spTree>
    <p:extLst>
      <p:ext uri="{BB962C8B-B14F-4D97-AF65-F5344CB8AC3E}">
        <p14:creationId xmlns:p14="http://schemas.microsoft.com/office/powerpoint/2010/main" val="275749499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Papilloma</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3314" name="Picture 2" descr="http://www.pathpedia.com/education/eatlas/histopathology/breast/papilloma/breast-papilloma-%5b4-bt037.jpeg?Width=600&amp;Height=450&amp;Format=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2764" y="1329744"/>
            <a:ext cx="6641205" cy="4980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05908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Terminal Duct Excision</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7170" name="Picture 2" descr="http://206.47.151.135/bcdecker/figures/acs/part03_ch05_fig7.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3090" y="1422580"/>
            <a:ext cx="3811118" cy="481317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t3.gstatic.com/images?q=tbn:ANd9GcTNF_xljrienvVs3PM1biF0NCMHj18MkdhkAtqxz1wrjDUw-unJU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3947" y="2085421"/>
            <a:ext cx="4304765" cy="3478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63513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1143000"/>
          </a:xfrm>
        </p:spPr>
        <p:txBody>
          <a:bodyPr/>
          <a:lstStyle/>
          <a:p>
            <a:pPr eaLnBrk="1" hangingPunct="1"/>
            <a:r>
              <a:rPr lang="en-US" dirty="0"/>
              <a:t>Fibromatosis</a:t>
            </a:r>
          </a:p>
        </p:txBody>
      </p:sp>
      <p:sp>
        <p:nvSpPr>
          <p:cNvPr id="6148" name="Line 6"/>
          <p:cNvSpPr>
            <a:spLocks noChangeShapeType="1"/>
          </p:cNvSpPr>
          <p:nvPr/>
        </p:nvSpPr>
        <p:spPr bwMode="auto">
          <a:xfrm>
            <a:off x="2286000" y="1027090"/>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sp>
        <p:nvSpPr>
          <p:cNvPr id="6" name="Content Placeholder 5"/>
          <p:cNvSpPr>
            <a:spLocks noGrp="1"/>
          </p:cNvSpPr>
          <p:nvPr>
            <p:ph sz="half" idx="1"/>
          </p:nvPr>
        </p:nvSpPr>
        <p:spPr>
          <a:xfrm>
            <a:off x="1981199" y="1461753"/>
            <a:ext cx="7965584" cy="5029199"/>
          </a:xfrm>
        </p:spPr>
        <p:txBody>
          <a:bodyPr>
            <a:normAutofit fontScale="92500" lnSpcReduction="20000"/>
          </a:bodyPr>
          <a:lstStyle/>
          <a:p>
            <a:r>
              <a:rPr lang="en-US" sz="3200" dirty="0"/>
              <a:t>Desmoid tumor of the breast</a:t>
            </a:r>
          </a:p>
          <a:p>
            <a:r>
              <a:rPr lang="en-US" sz="3200" dirty="0"/>
              <a:t>Affects women from teens to 80s</a:t>
            </a:r>
          </a:p>
          <a:p>
            <a:r>
              <a:rPr lang="en-US" sz="3200" dirty="0"/>
              <a:t>Typically presents as firm unilateral painless mass</a:t>
            </a:r>
          </a:p>
          <a:p>
            <a:r>
              <a:rPr lang="en-US" sz="3200" dirty="0"/>
              <a:t>Microscopically the tumor is composed of spindle cells</a:t>
            </a:r>
          </a:p>
          <a:p>
            <a:r>
              <a:rPr lang="en-US" sz="3200" dirty="0"/>
              <a:t>Margins are infiltrative and typically invade around normal structures</a:t>
            </a:r>
          </a:p>
          <a:p>
            <a:r>
              <a:rPr lang="en-US" sz="3200" dirty="0"/>
              <a:t>Proper treatment is wide local excision</a:t>
            </a:r>
          </a:p>
          <a:p>
            <a:r>
              <a:rPr lang="en-US" sz="3200" dirty="0"/>
              <a:t>The role of adjuvant radiation and chemo is investigational</a:t>
            </a:r>
          </a:p>
          <a:p>
            <a:endParaRPr lang="en-US" sz="3200" dirty="0"/>
          </a:p>
          <a:p>
            <a:endParaRPr lang="en-US" sz="3200" dirty="0"/>
          </a:p>
        </p:txBody>
      </p:sp>
    </p:spTree>
    <p:extLst>
      <p:ext uri="{BB962C8B-B14F-4D97-AF65-F5344CB8AC3E}">
        <p14:creationId xmlns:p14="http://schemas.microsoft.com/office/powerpoint/2010/main" val="42170829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693" t="47729" r="70169" b="28717"/>
          <a:stretch/>
        </p:blipFill>
        <p:spPr bwMode="auto">
          <a:xfrm>
            <a:off x="2438401" y="838200"/>
            <a:ext cx="7287127" cy="4815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01188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subTitle" idx="1"/>
          </p:nvPr>
        </p:nvSpPr>
        <p:spPr>
          <a:xfrm>
            <a:off x="3733800" y="762000"/>
            <a:ext cx="6553200" cy="3962400"/>
          </a:xfrm>
        </p:spPr>
        <p:txBody>
          <a:bodyPr/>
          <a:lstStyle/>
          <a:p>
            <a:pPr eaLnBrk="1" hangingPunct="1"/>
            <a:r>
              <a:rPr lang="en-US" sz="6600" b="1" dirty="0"/>
              <a:t>  Breast cancer</a:t>
            </a:r>
            <a:endParaRPr lang="en-US" sz="7200" b="1" dirty="0"/>
          </a:p>
        </p:txBody>
      </p:sp>
      <p:pic>
        <p:nvPicPr>
          <p:cNvPr id="3077" name="Picture 6" descr="Carcinoma mammae01"/>
          <p:cNvPicPr>
            <a:picLocks noChangeAspect="1" noChangeArrowheads="1"/>
          </p:cNvPicPr>
          <p:nvPr/>
        </p:nvPicPr>
        <p:blipFill>
          <a:blip r:embed="rId2"/>
          <a:srcRect/>
          <a:stretch>
            <a:fillRect/>
          </a:stretch>
        </p:blipFill>
        <p:spPr bwMode="auto">
          <a:xfrm>
            <a:off x="6366185" y="2512000"/>
            <a:ext cx="4038300" cy="2844000"/>
          </a:xfrm>
          <a:prstGeom prst="rect">
            <a:avLst/>
          </a:prstGeom>
          <a:ln>
            <a:noFill/>
          </a:ln>
          <a:effectLst>
            <a:outerShdw blurRad="292100" dist="139700" dir="2700000" algn="tl" rotWithShape="0">
              <a:srgbClr val="333333">
                <a:alpha val="65000"/>
              </a:srgbClr>
            </a:outerShdw>
          </a:effectLst>
        </p:spPr>
      </p:pic>
      <p:pic>
        <p:nvPicPr>
          <p:cNvPr id="6" name="Picture 5" descr="j0305257"/>
          <p:cNvPicPr>
            <a:picLocks noGrp="1" noChangeAspect="1" noChangeArrowheads="1"/>
          </p:cNvPicPr>
          <p:nvPr/>
        </p:nvPicPr>
        <p:blipFill>
          <a:blip r:embed="rId3">
            <a:duotone>
              <a:prstClr val="black"/>
              <a:schemeClr val="accent1">
                <a:tint val="45000"/>
                <a:satMod val="400000"/>
              </a:schemeClr>
            </a:duotone>
          </a:blip>
          <a:srcRect/>
          <a:stretch>
            <a:fillRect/>
          </a:stretch>
        </p:blipFill>
        <p:spPr bwMode="auto">
          <a:xfrm>
            <a:off x="2996612" y="2328535"/>
            <a:ext cx="1714506" cy="2484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8600933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vert="horz" lIns="91440" tIns="45720" rIns="91440" bIns="45720" rtlCol="0">
            <a:normAutofit/>
          </a:bodyPr>
          <a:lstStyle/>
          <a:p>
            <a:r>
              <a:rPr lang="en-US" dirty="0"/>
              <a:t>Know the risk factors for the development of breast cancer.</a:t>
            </a:r>
          </a:p>
          <a:p>
            <a:endParaRPr lang="en-US" dirty="0"/>
          </a:p>
          <a:p>
            <a:r>
              <a:rPr lang="en-US" dirty="0"/>
              <a:t>Know the classification of breast cancer.</a:t>
            </a:r>
          </a:p>
          <a:p>
            <a:endParaRPr lang="en-US" dirty="0"/>
          </a:p>
          <a:p>
            <a:r>
              <a:rPr lang="en-US" dirty="0"/>
              <a:t>Understand the behavior and spread of breast cancer.</a:t>
            </a:r>
          </a:p>
          <a:p>
            <a:endParaRPr lang="en-US" dirty="0"/>
          </a:p>
          <a:p>
            <a:r>
              <a:rPr lang="en-US" dirty="0"/>
              <a:t>Know the prognostic indicators of  breast carcinoma.</a:t>
            </a:r>
          </a:p>
          <a:p>
            <a:endParaRPr lang="en-US" dirty="0"/>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2862693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6" name="Slide Number Placeholder 5"/>
          <p:cNvSpPr>
            <a:spLocks noGrp="1"/>
          </p:cNvSpPr>
          <p:nvPr>
            <p:ph type="sldNum" sz="quarter" idx="12"/>
          </p:nvPr>
        </p:nvSpPr>
        <p:spPr/>
        <p:txBody>
          <a:bodyPr/>
          <a:lstStyle/>
          <a:p>
            <a:endParaRPr lang="en-US" dirty="0"/>
          </a:p>
        </p:txBody>
      </p:sp>
      <p:sp>
        <p:nvSpPr>
          <p:cNvPr id="7" name="Content Placeholder 6"/>
          <p:cNvSpPr>
            <a:spLocks noGrp="1"/>
          </p:cNvSpPr>
          <p:nvPr>
            <p:ph idx="1"/>
          </p:nvPr>
        </p:nvSpPr>
        <p:spPr/>
        <p:txBody>
          <a:bodyPr vert="horz" lIns="91440" tIns="45720" rIns="91440" bIns="45720" rtlCol="0">
            <a:normAutofit/>
          </a:bodyPr>
          <a:lstStyle/>
          <a:p>
            <a:r>
              <a:rPr lang="en-US" dirty="0"/>
              <a:t>Carcinoma of the breast is one of the most common cancer in women.</a:t>
            </a:r>
          </a:p>
          <a:p>
            <a:r>
              <a:rPr lang="en-US" dirty="0"/>
              <a:t>Women who live to age 90 years, have a one in eight chance of developing breast cancer</a:t>
            </a:r>
          </a:p>
          <a:p>
            <a:r>
              <a:rPr lang="en-US" dirty="0"/>
              <a:t>Mammographic screening has dramatically increased the detection of small invasive cancers. </a:t>
            </a:r>
          </a:p>
          <a:p>
            <a:r>
              <a:rPr lang="en-US" dirty="0"/>
              <a:t>DCIS by itself is almost exclusively detected by mammography, so the incidence of DCIS is increased with the use of mammography. Therefore number of women with invasive/advanced cancer is markedly decreased.</a:t>
            </a:r>
          </a:p>
          <a:p>
            <a:r>
              <a:rPr lang="en-US" dirty="0"/>
              <a:t>The mortality rate have started to decline. Currently only 20% of women with breast cancer are expected to die of the disease.</a:t>
            </a:r>
          </a:p>
          <a:p>
            <a:endParaRPr lang="en-US" dirty="0"/>
          </a:p>
          <a:p>
            <a:endParaRPr lang="en-US" dirty="0"/>
          </a:p>
        </p:txBody>
      </p:sp>
    </p:spTree>
    <p:extLst>
      <p:ext uri="{BB962C8B-B14F-4D97-AF65-F5344CB8AC3E}">
        <p14:creationId xmlns:p14="http://schemas.microsoft.com/office/powerpoint/2010/main" val="28470031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idx="4294967295"/>
          </p:nvPr>
        </p:nvSpPr>
        <p:spPr>
          <a:xfrm>
            <a:off x="1943100" y="20638"/>
            <a:ext cx="8343900" cy="817562"/>
          </a:xfrm>
        </p:spPr>
        <p:txBody>
          <a:bodyPr rtlCol="0">
            <a:normAutofit/>
          </a:bodyPr>
          <a:lstStyle/>
          <a:p>
            <a:pPr>
              <a:defRPr/>
            </a:pPr>
            <a:r>
              <a:rPr lang="en-US" dirty="0">
                <a:solidFill>
                  <a:schemeClr val="accent1">
                    <a:lumMod val="50000"/>
                  </a:schemeClr>
                </a:solidFill>
              </a:rPr>
              <a:t>What is Breast Cancer?</a:t>
            </a:r>
          </a:p>
        </p:txBody>
      </p:sp>
      <p:cxnSp>
        <p:nvCxnSpPr>
          <p:cNvPr id="7" name="Straight Connector 6"/>
          <p:cNvCxnSpPr/>
          <p:nvPr/>
        </p:nvCxnSpPr>
        <p:spPr>
          <a:xfrm>
            <a:off x="2133600" y="838200"/>
            <a:ext cx="7772400" cy="0"/>
          </a:xfrm>
          <a:prstGeom prst="line">
            <a:avLst/>
          </a:prstGeom>
          <a:ln w="38100">
            <a:solidFill>
              <a:srgbClr val="D2347B"/>
            </a:solidFill>
          </a:ln>
        </p:spPr>
        <p:style>
          <a:lnRef idx="1">
            <a:schemeClr val="accent1"/>
          </a:lnRef>
          <a:fillRef idx="0">
            <a:schemeClr val="accent1"/>
          </a:fillRef>
          <a:effectRef idx="0">
            <a:schemeClr val="accent1"/>
          </a:effectRef>
          <a:fontRef idx="minor">
            <a:schemeClr val="tx1"/>
          </a:fontRef>
        </p:style>
      </p:cxnSp>
      <p:pic>
        <p:nvPicPr>
          <p:cNvPr id="2050" name="Picture 2" descr="http://www.breastcancer.org/Images/dcis_range_tcm8-78725.jpg"/>
          <p:cNvPicPr>
            <a:picLocks noChangeAspect="1" noChangeArrowheads="1"/>
          </p:cNvPicPr>
          <p:nvPr/>
        </p:nvPicPr>
        <p:blipFill rotWithShape="1">
          <a:blip r:embed="rId2"/>
          <a:srcRect l="56493"/>
          <a:stretch/>
        </p:blipFill>
        <p:spPr bwMode="auto">
          <a:xfrm>
            <a:off x="8475628" y="1116013"/>
            <a:ext cx="1856509" cy="5283200"/>
          </a:xfrm>
          <a:prstGeom prst="rect">
            <a:avLst/>
          </a:prstGeom>
          <a:noFill/>
          <a:ln>
            <a:solidFill>
              <a:schemeClr val="accent6">
                <a:lumMod val="75000"/>
              </a:schemeClr>
            </a:solidFill>
          </a:ln>
          <a:extLst>
            <a:ext uri="{909E8E84-426E-40DD-AFC4-6F175D3DCCD1}">
              <a14:hiddenFill xmlns:a14="http://schemas.microsoft.com/office/drawing/2010/main">
                <a:solidFill>
                  <a:srgbClr val="FFFFFF"/>
                </a:solidFill>
              </a14:hiddenFill>
            </a:ext>
          </a:extLst>
        </p:spPr>
      </p:pic>
      <p:pic>
        <p:nvPicPr>
          <p:cNvPr id="6146" name="Picture 2" descr="Drawing of female breast anatomy showing  the lymph nodes, nipple, areola, chest wall, ribs, muscle, fatty tissue, lobe, ducts, and lobul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205" y="1491919"/>
            <a:ext cx="6253595" cy="4619323"/>
          </a:xfrm>
          <a:prstGeom prst="rect">
            <a:avLst/>
          </a:prstGeom>
          <a:noFill/>
          <a:ln>
            <a:solidFill>
              <a:srgbClr val="D2347B"/>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446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a:t>
            </a:r>
          </a:p>
        </p:txBody>
      </p:sp>
      <p:sp>
        <p:nvSpPr>
          <p:cNvPr id="3" name="Content Placeholder 2"/>
          <p:cNvSpPr>
            <a:spLocks noGrp="1"/>
          </p:cNvSpPr>
          <p:nvPr>
            <p:ph idx="1"/>
          </p:nvPr>
        </p:nvSpPr>
        <p:spPr/>
        <p:txBody>
          <a:bodyPr vert="horz" lIns="91440" tIns="45720" rIns="91440" bIns="45720" rtlCol="0">
            <a:normAutofit/>
          </a:bodyPr>
          <a:lstStyle/>
          <a:p>
            <a:r>
              <a:rPr lang="en-US" sz="2000" dirty="0"/>
              <a:t>The etiology of breast cancer in most women is unknown but most likely is due to a combination of genetic, hormonal and environmental risk factors. </a:t>
            </a:r>
          </a:p>
          <a:p>
            <a:endParaRPr lang="en-US" sz="2000" dirty="0"/>
          </a:p>
          <a:p>
            <a:r>
              <a:rPr lang="en-US" sz="2000" dirty="0"/>
              <a:t>The major risk factors are hormones and genetics i.e. family history. </a:t>
            </a:r>
          </a:p>
          <a:p>
            <a:endParaRPr lang="en-US" sz="2000" dirty="0"/>
          </a:p>
          <a:p>
            <a:r>
              <a:rPr lang="en-US" sz="2000" dirty="0"/>
              <a:t>Breast carcinomas can, therefore, be divided into sporadic cases, possibly related to hormonal exposure, and hereditary cases, associated with a family history or germ-line mutations.</a:t>
            </a:r>
          </a:p>
          <a:p>
            <a:pPr marL="0" indent="0">
              <a:buNone/>
            </a:pPr>
            <a:endParaRPr lang="en-US" dirty="0"/>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046383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773002" y="980728"/>
            <a:ext cx="5076968" cy="4392488"/>
          </a:xfrm>
        </p:spPr>
        <p:txBody>
          <a:bodyPr>
            <a:normAutofit/>
          </a:bodyPr>
          <a:lstStyle/>
          <a:p>
            <a:pPr marL="0" indent="0" algn="just">
              <a:buNone/>
            </a:pPr>
            <a:r>
              <a:rPr lang="en-US" sz="2000" b="1" dirty="0"/>
              <a:t>These ducts are where 78% of breast cancers occur. This is known as infiltrating ductal cancer. </a:t>
            </a:r>
          </a:p>
          <a:p>
            <a:pPr marL="0" indent="0" algn="just">
              <a:buNone/>
            </a:pPr>
            <a:r>
              <a:rPr lang="en-US" sz="2000" b="1" dirty="0"/>
              <a:t>4- Cancer developing in the lobules is termed infiltrating lobular cancer. About 10-15% of breast cancers are of this type.</a:t>
            </a:r>
          </a:p>
          <a:p>
            <a:pPr marL="0" indent="0" algn="just">
              <a:buNone/>
            </a:pPr>
            <a:r>
              <a:rPr lang="en-US" sz="2000" b="1" dirty="0"/>
              <a:t>Another type of breast cancer is inflammatory breast cancer (Often Misdiagnosed and dangerous)</a:t>
            </a:r>
          </a:p>
        </p:txBody>
      </p:sp>
      <p:sp>
        <p:nvSpPr>
          <p:cNvPr id="4" name="مستطيل 3"/>
          <p:cNvSpPr/>
          <p:nvPr/>
        </p:nvSpPr>
        <p:spPr>
          <a:xfrm>
            <a:off x="1743959" y="980728"/>
            <a:ext cx="3559601" cy="3960440"/>
          </a:xfrm>
          <a:prstGeom prst="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921780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a:t>
            </a:r>
          </a:p>
        </p:txBody>
      </p:sp>
      <p:sp>
        <p:nvSpPr>
          <p:cNvPr id="3" name="Content Placeholder 2"/>
          <p:cNvSpPr>
            <a:spLocks noGrp="1"/>
          </p:cNvSpPr>
          <p:nvPr>
            <p:ph idx="1"/>
          </p:nvPr>
        </p:nvSpPr>
        <p:spPr/>
        <p:txBody>
          <a:bodyPr vert="horz" lIns="91440" tIns="45720" rIns="91440" bIns="45720" rtlCol="0">
            <a:normAutofit lnSpcReduction="10000"/>
          </a:bodyPr>
          <a:lstStyle/>
          <a:p>
            <a:r>
              <a:rPr lang="en-US" sz="2400" b="1" dirty="0">
                <a:effectLst>
                  <a:outerShdw blurRad="38100" dist="38100" dir="2700000" algn="tl">
                    <a:srgbClr val="000000">
                      <a:alpha val="43137"/>
                    </a:srgbClr>
                  </a:outerShdw>
                </a:effectLst>
              </a:rPr>
              <a:t>Hereditary breast cancer</a:t>
            </a:r>
          </a:p>
          <a:p>
            <a:pPr lvl="1"/>
            <a:r>
              <a:rPr lang="en-US" dirty="0"/>
              <a:t>A family history of breast cancer in a first-degree relative.</a:t>
            </a:r>
          </a:p>
          <a:p>
            <a:pPr lvl="1"/>
            <a:r>
              <a:rPr lang="en-US" dirty="0"/>
              <a:t>About 25% of familial cancers (or around 3% of all breast cancers) can be attributed to two autosomal-dominant genes: BRCA1 and BRCA2.</a:t>
            </a:r>
          </a:p>
          <a:p>
            <a:pPr lvl="1"/>
            <a:endParaRPr lang="en-US" dirty="0"/>
          </a:p>
          <a:p>
            <a:r>
              <a:rPr lang="en-US" sz="2400" b="1" dirty="0">
                <a:effectLst>
                  <a:outerShdw blurRad="38100" dist="38100" dir="2700000" algn="tl">
                    <a:srgbClr val="000000">
                      <a:alpha val="43137"/>
                    </a:srgbClr>
                  </a:outerShdw>
                </a:effectLst>
              </a:rPr>
              <a:t>Sporadic breast cancer</a:t>
            </a:r>
          </a:p>
          <a:p>
            <a:pPr lvl="1"/>
            <a:r>
              <a:rPr lang="en-US" dirty="0"/>
              <a:t>The major risk factors for sporadic breast cancer are related to exposure to hormones, gender, age at menarche and menopause, reproductive history, breast-feeding, and exogenous estrogens.</a:t>
            </a:r>
          </a:p>
          <a:p>
            <a:pPr lvl="1"/>
            <a:r>
              <a:rPr lang="en-US" dirty="0"/>
              <a:t>The majority of these cancers occur in postmenopausal women and in cases of overexpression to estrogen.</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8788669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a:t>
            </a:r>
          </a:p>
        </p:txBody>
      </p:sp>
      <p:sp>
        <p:nvSpPr>
          <p:cNvPr id="3" name="Content Placeholder 2"/>
          <p:cNvSpPr>
            <a:spLocks noGrp="1"/>
          </p:cNvSpPr>
          <p:nvPr>
            <p:ph idx="1"/>
          </p:nvPr>
        </p:nvSpPr>
        <p:spPr>
          <a:xfrm>
            <a:off x="2589212" y="2133600"/>
            <a:ext cx="8915400" cy="4051370"/>
          </a:xfrm>
        </p:spPr>
        <p:txBody>
          <a:bodyPr vert="horz" lIns="91440" tIns="45720" rIns="91440" bIns="45720" rtlCol="0">
            <a:normAutofit fontScale="92500" lnSpcReduction="20000"/>
          </a:bodyPr>
          <a:lstStyle/>
          <a:p>
            <a:r>
              <a:rPr lang="en-US" dirty="0"/>
              <a:t>Age: It increases the incidence in women. Breast cancer is rare before 25 years, except in familial forms, but the majority of cases occur in women &gt;50 years of age. </a:t>
            </a:r>
          </a:p>
          <a:p>
            <a:endParaRPr lang="en-US" dirty="0"/>
          </a:p>
          <a:p>
            <a:r>
              <a:rPr lang="en-US" dirty="0"/>
              <a:t>Estrogen exposure: Factors associated with exposure to increased levels of estrogen have been shown to increase a woman’s risk for breast cancer. These factors include:</a:t>
            </a:r>
          </a:p>
          <a:p>
            <a:pPr lvl="1"/>
            <a:r>
              <a:rPr lang="en-US" dirty="0"/>
              <a:t>Early age at menarche: the younger the age at menarche, the higher her risk of breast cancer.</a:t>
            </a:r>
          </a:p>
          <a:p>
            <a:pPr lvl="1"/>
            <a:r>
              <a:rPr lang="en-US" dirty="0"/>
              <a:t>Late age at menopause.</a:t>
            </a:r>
          </a:p>
          <a:p>
            <a:pPr lvl="1"/>
            <a:r>
              <a:rPr lang="en-US" dirty="0" err="1"/>
              <a:t>Nulliparity</a:t>
            </a:r>
            <a:r>
              <a:rPr lang="en-US" dirty="0"/>
              <a:t>.</a:t>
            </a:r>
          </a:p>
          <a:p>
            <a:pPr lvl="1"/>
            <a:r>
              <a:rPr lang="en-US" dirty="0"/>
              <a:t>Late age at first child-birth: the earlier a woman has her first birth, the lower her lifetime risk for breast cancer. A woman who has her first birth after 30 years has an increased risk. </a:t>
            </a:r>
          </a:p>
          <a:p>
            <a:pPr lvl="1"/>
            <a:r>
              <a:rPr lang="en-US" dirty="0"/>
              <a:t>Also postmenopausal hormone replacement slightly increases the risk.</a:t>
            </a:r>
          </a:p>
          <a:p>
            <a:endParaRPr lang="en-US" dirty="0"/>
          </a:p>
        </p:txBody>
      </p:sp>
    </p:spTree>
    <p:extLst>
      <p:ext uri="{BB962C8B-B14F-4D97-AF65-F5344CB8AC3E}">
        <p14:creationId xmlns:p14="http://schemas.microsoft.com/office/powerpoint/2010/main" val="32561302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a:t>
            </a:r>
          </a:p>
        </p:txBody>
      </p:sp>
      <p:sp>
        <p:nvSpPr>
          <p:cNvPr id="3" name="Content Placeholder 2"/>
          <p:cNvSpPr>
            <a:spLocks noGrp="1"/>
          </p:cNvSpPr>
          <p:nvPr>
            <p:ph idx="1"/>
          </p:nvPr>
        </p:nvSpPr>
        <p:spPr>
          <a:xfrm>
            <a:off x="2589212" y="2133599"/>
            <a:ext cx="8915400" cy="4005291"/>
          </a:xfrm>
        </p:spPr>
        <p:txBody>
          <a:bodyPr vert="horz" lIns="91440" tIns="45720" rIns="91440" bIns="45720" rtlCol="0">
            <a:normAutofit/>
          </a:bodyPr>
          <a:lstStyle/>
          <a:p>
            <a:r>
              <a:rPr lang="en-US" dirty="0"/>
              <a:t>First-degree relative with breast cancer:</a:t>
            </a:r>
          </a:p>
          <a:p>
            <a:pPr lvl="1"/>
            <a:r>
              <a:rPr lang="en-US" dirty="0"/>
              <a:t>Women with history of cancer in first degree relative (mother, sister, aunt or daughter) are at higher risk of breast cancer. The risk increases with the number of affected first degree relatives. </a:t>
            </a:r>
          </a:p>
          <a:p>
            <a:pPr lvl="1"/>
            <a:r>
              <a:rPr lang="en-US" dirty="0"/>
              <a:t>At least two genes that predispose to breast cancer have been identified—BRCA 1 and 2</a:t>
            </a:r>
          </a:p>
          <a:p>
            <a:pPr lvl="1"/>
            <a:r>
              <a:rPr lang="en-US" dirty="0"/>
              <a:t>Majority of cancers occur in women without such history. </a:t>
            </a:r>
          </a:p>
          <a:p>
            <a:pPr lvl="1"/>
            <a:endParaRPr lang="en-US" dirty="0"/>
          </a:p>
          <a:p>
            <a:r>
              <a:rPr lang="en-US" dirty="0"/>
              <a:t>Race and geographic influence: incidence of breast cancer is lower in African American women. Generally Caucasians have the highest rate of breast cancers. Breast cancer is more common in Western industrialized countries than in developing countries. </a:t>
            </a:r>
          </a:p>
          <a:p>
            <a:endParaRPr lang="en-US" dirty="0"/>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083087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txBox="1">
            <a:spLocks noChangeArrowheads="1"/>
          </p:cNvSpPr>
          <p:nvPr/>
        </p:nvSpPr>
        <p:spPr bwMode="auto">
          <a:xfrm>
            <a:off x="1579418" y="3200400"/>
            <a:ext cx="8783782" cy="2286000"/>
          </a:xfrm>
          <a:prstGeom prst="rect">
            <a:avLst/>
          </a:prstGeom>
          <a:noFill/>
          <a:ln w="9525">
            <a:noFill/>
            <a:miter lim="800000"/>
            <a:headEnd/>
            <a:tailEnd/>
          </a:ln>
        </p:spPr>
        <p:txBody>
          <a:bodyPr/>
          <a:lstStyle/>
          <a:p>
            <a:pPr marL="342900" indent="-342900">
              <a:spcBef>
                <a:spcPct val="20000"/>
              </a:spcBef>
              <a:spcAft>
                <a:spcPts val="1200"/>
              </a:spcAft>
              <a:buFont typeface="Arial" charset="0"/>
              <a:buChar char="•"/>
            </a:pPr>
            <a:r>
              <a:rPr lang="en-US" sz="2800" dirty="0">
                <a:latin typeface="Calibri" pitchFamily="34" charset="0"/>
              </a:rPr>
              <a:t>History of Breast Cancer in First degree relatives increase an individuals risk of breast cancer</a:t>
            </a:r>
          </a:p>
          <a:p>
            <a:pPr marL="800100" lvl="1" indent="-342900">
              <a:spcBef>
                <a:spcPct val="20000"/>
              </a:spcBef>
              <a:spcAft>
                <a:spcPts val="1200"/>
              </a:spcAft>
              <a:buFont typeface="Arial" charset="0"/>
              <a:buChar char="•"/>
            </a:pPr>
            <a:r>
              <a:rPr lang="en-US" sz="2400" dirty="0">
                <a:latin typeface="Calibri" pitchFamily="34" charset="0"/>
              </a:rPr>
              <a:t>2-fold increased risk in women whose sisters or mothers have had breast cancer</a:t>
            </a:r>
          </a:p>
          <a:p>
            <a:pPr>
              <a:spcBef>
                <a:spcPct val="20000"/>
              </a:spcBef>
              <a:spcAft>
                <a:spcPts val="1200"/>
              </a:spcAft>
            </a:pPr>
            <a:endParaRPr lang="en-US" sz="3200" dirty="0">
              <a:latin typeface="Calibri" pitchFamily="34" charset="0"/>
            </a:endParaRPr>
          </a:p>
          <a:p>
            <a:pPr marL="342900" indent="-342900">
              <a:spcBef>
                <a:spcPct val="20000"/>
              </a:spcBef>
              <a:spcAft>
                <a:spcPts val="1200"/>
              </a:spcAft>
            </a:pPr>
            <a:endParaRPr lang="en-US" sz="3200" dirty="0">
              <a:latin typeface="Calibri" pitchFamily="34" charset="0"/>
            </a:endParaRPr>
          </a:p>
        </p:txBody>
      </p:sp>
      <p:sp>
        <p:nvSpPr>
          <p:cNvPr id="6" name="Rectangle 2"/>
          <p:cNvSpPr>
            <a:spLocks noGrp="1" noChangeArrowheads="1"/>
          </p:cNvSpPr>
          <p:nvPr>
            <p:ph type="title" idx="4294967295"/>
          </p:nvPr>
        </p:nvSpPr>
        <p:spPr>
          <a:xfrm>
            <a:off x="1943100" y="20638"/>
            <a:ext cx="8343900" cy="817562"/>
          </a:xfrm>
        </p:spPr>
        <p:txBody>
          <a:bodyPr rtlCol="0">
            <a:normAutofit/>
          </a:bodyPr>
          <a:lstStyle/>
          <a:p>
            <a:pPr>
              <a:defRPr/>
            </a:pPr>
            <a:r>
              <a:rPr lang="en-US" dirty="0">
                <a:solidFill>
                  <a:schemeClr val="accent1">
                    <a:lumMod val="50000"/>
                  </a:schemeClr>
                </a:solidFill>
              </a:rPr>
              <a:t>Hereditary Breast Cancer</a:t>
            </a:r>
          </a:p>
        </p:txBody>
      </p:sp>
      <p:cxnSp>
        <p:nvCxnSpPr>
          <p:cNvPr id="7" name="Straight Connector 6"/>
          <p:cNvCxnSpPr/>
          <p:nvPr/>
        </p:nvCxnSpPr>
        <p:spPr>
          <a:xfrm>
            <a:off x="2133600" y="838200"/>
            <a:ext cx="7772400" cy="0"/>
          </a:xfrm>
          <a:prstGeom prst="line">
            <a:avLst/>
          </a:prstGeom>
          <a:ln>
            <a:solidFill>
              <a:srgbClr val="D2347B"/>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043042" y="6553200"/>
            <a:ext cx="2777359" cy="228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Stratton MR.  Nat Genet. 2008;40:17</a:t>
            </a:r>
          </a:p>
        </p:txBody>
      </p:sp>
      <p:pic>
        <p:nvPicPr>
          <p:cNvPr id="12290" name="Picture 2" descr="https://encrypted-tbn3.gstatic.com/images?q=tbn:ANd9GcQdUdvlRqEkifZf7oINMRl7zJ95kazQ58PeKtL2ZOzUmT2C2CfDy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1" y="981076"/>
            <a:ext cx="2143125" cy="2143125"/>
          </a:xfrm>
          <a:prstGeom prst="rect">
            <a:avLst/>
          </a:prstGeom>
          <a:noFill/>
          <a:ln>
            <a:solidFill>
              <a:srgbClr val="D2347B"/>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6172200" y="1676400"/>
            <a:ext cx="3259520" cy="609600"/>
          </a:xfrm>
          <a:prstGeom prst="rect">
            <a:avLst/>
          </a:prstGeom>
          <a:solidFill>
            <a:schemeClr val="bg1"/>
          </a:solidFill>
          <a:ln>
            <a:solidFill>
              <a:srgbClr val="D234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Family History</a:t>
            </a:r>
          </a:p>
        </p:txBody>
      </p:sp>
    </p:spTree>
    <p:extLst>
      <p:ext uri="{BB962C8B-B14F-4D97-AF65-F5344CB8AC3E}">
        <p14:creationId xmlns:p14="http://schemas.microsoft.com/office/powerpoint/2010/main" val="4515224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txBox="1">
            <a:spLocks noChangeArrowheads="1"/>
          </p:cNvSpPr>
          <p:nvPr/>
        </p:nvSpPr>
        <p:spPr bwMode="auto">
          <a:xfrm>
            <a:off x="1828800" y="3429000"/>
            <a:ext cx="4495800" cy="5410200"/>
          </a:xfrm>
          <a:prstGeom prst="rect">
            <a:avLst/>
          </a:prstGeom>
          <a:noFill/>
          <a:ln w="9525">
            <a:noFill/>
            <a:miter lim="800000"/>
            <a:headEnd/>
            <a:tailEnd/>
          </a:ln>
        </p:spPr>
        <p:txBody>
          <a:bodyPr/>
          <a:lstStyle/>
          <a:p>
            <a:pPr marL="342900" indent="-342900">
              <a:spcBef>
                <a:spcPct val="20000"/>
              </a:spcBef>
              <a:spcAft>
                <a:spcPts val="1200"/>
              </a:spcAft>
              <a:buFont typeface="Arial" charset="0"/>
              <a:buChar char="•"/>
            </a:pPr>
            <a:r>
              <a:rPr lang="en-US" sz="2800" dirty="0">
                <a:latin typeface="Calibri" pitchFamily="34" charset="0"/>
              </a:rPr>
              <a:t>Known inherited alterations in genes that lead to an increased risk of developing breast cancer</a:t>
            </a:r>
          </a:p>
        </p:txBody>
      </p:sp>
      <p:sp>
        <p:nvSpPr>
          <p:cNvPr id="6" name="Rectangle 2"/>
          <p:cNvSpPr>
            <a:spLocks noGrp="1" noChangeArrowheads="1"/>
          </p:cNvSpPr>
          <p:nvPr>
            <p:ph type="title" idx="4294967295"/>
          </p:nvPr>
        </p:nvSpPr>
        <p:spPr>
          <a:xfrm>
            <a:off x="1943100" y="-76200"/>
            <a:ext cx="8343900" cy="817562"/>
          </a:xfrm>
        </p:spPr>
        <p:txBody>
          <a:bodyPr rtlCol="0">
            <a:normAutofit/>
          </a:bodyPr>
          <a:lstStyle/>
          <a:p>
            <a:pPr>
              <a:defRPr/>
            </a:pPr>
            <a:r>
              <a:rPr lang="en-US" dirty="0">
                <a:solidFill>
                  <a:schemeClr val="accent1">
                    <a:lumMod val="50000"/>
                  </a:schemeClr>
                </a:solidFill>
              </a:rPr>
              <a:t>Genetics</a:t>
            </a:r>
          </a:p>
        </p:txBody>
      </p:sp>
      <p:cxnSp>
        <p:nvCxnSpPr>
          <p:cNvPr id="7" name="Straight Connector 6"/>
          <p:cNvCxnSpPr/>
          <p:nvPr/>
        </p:nvCxnSpPr>
        <p:spPr>
          <a:xfrm>
            <a:off x="2133600" y="685800"/>
            <a:ext cx="7772400" cy="0"/>
          </a:xfrm>
          <a:prstGeom prst="line">
            <a:avLst/>
          </a:prstGeom>
          <a:ln>
            <a:solidFill>
              <a:srgbClr val="D2347B"/>
            </a:solidFill>
          </a:ln>
        </p:spPr>
        <p:style>
          <a:lnRef idx="1">
            <a:schemeClr val="accent1"/>
          </a:lnRef>
          <a:fillRef idx="0">
            <a:schemeClr val="accent1"/>
          </a:fillRef>
          <a:effectRef idx="0">
            <a:schemeClr val="accent1"/>
          </a:effectRef>
          <a:fontRef idx="minor">
            <a:schemeClr val="tx1"/>
          </a:fontRef>
        </p:style>
      </p:cxnSp>
      <p:pic>
        <p:nvPicPr>
          <p:cNvPr id="1026" name="Picture 2" descr="http://a57.foxnews.com/global.fncstatic.com/static/managed/img/Health/660/371/DNA%20genes%20formatted.jpg?v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4024" y="914401"/>
            <a:ext cx="4101553" cy="2305571"/>
          </a:xfrm>
          <a:prstGeom prst="rect">
            <a:avLst/>
          </a:prstGeom>
          <a:noFill/>
          <a:ln>
            <a:solidFill>
              <a:srgbClr val="D2347B"/>
            </a:solidFill>
          </a:ln>
          <a:extLst>
            <a:ext uri="{909E8E84-426E-40DD-AFC4-6F175D3DCCD1}">
              <a14:hiddenFill xmlns:a14="http://schemas.microsoft.com/office/drawing/2010/main">
                <a:solidFill>
                  <a:srgbClr val="FFFFFF"/>
                </a:solidFill>
              </a14:hiddenFill>
            </a:ext>
          </a:extLst>
        </p:spPr>
      </p:pic>
      <p:sp>
        <p:nvSpPr>
          <p:cNvPr id="8" name="Rectangle 7"/>
          <p:cNvSpPr txBox="1">
            <a:spLocks noChangeArrowheads="1"/>
          </p:cNvSpPr>
          <p:nvPr/>
        </p:nvSpPr>
        <p:spPr bwMode="auto">
          <a:xfrm>
            <a:off x="6310745" y="914400"/>
            <a:ext cx="4114800" cy="5562600"/>
          </a:xfrm>
          <a:prstGeom prst="rect">
            <a:avLst/>
          </a:prstGeom>
          <a:solidFill>
            <a:schemeClr val="bg1"/>
          </a:solidFill>
          <a:ln w="9525">
            <a:solidFill>
              <a:srgbClr val="D2347B"/>
            </a:solidFill>
            <a:miter lim="800000"/>
            <a:headEnd/>
            <a:tailEnd/>
          </a:ln>
        </p:spPr>
        <p:txBody>
          <a:bodyPr/>
          <a:lstStyle/>
          <a:p>
            <a:pPr marL="342900" indent="-342900">
              <a:spcBef>
                <a:spcPct val="20000"/>
              </a:spcBef>
              <a:spcAft>
                <a:spcPts val="1200"/>
              </a:spcAft>
              <a:buFont typeface="Arial" charset="0"/>
              <a:buChar char="•"/>
            </a:pPr>
            <a:r>
              <a:rPr lang="en-US" sz="2400" dirty="0">
                <a:latin typeface="Calibri" pitchFamily="34" charset="0"/>
              </a:rPr>
              <a:t>Approximately 5-10% of all breast cancer</a:t>
            </a:r>
          </a:p>
          <a:p>
            <a:pPr marL="342900" indent="-342900">
              <a:spcBef>
                <a:spcPct val="20000"/>
              </a:spcBef>
              <a:spcAft>
                <a:spcPts val="1200"/>
              </a:spcAft>
              <a:buFont typeface="Arial" charset="0"/>
              <a:buChar char="•"/>
            </a:pPr>
            <a:r>
              <a:rPr lang="en-US" sz="2400" dirty="0">
                <a:latin typeface="Calibri" pitchFamily="34" charset="0"/>
              </a:rPr>
              <a:t>Lead to a 10- to 20 – fold increased lifetime risk of developing breast cancer as well as many associated cancers</a:t>
            </a:r>
          </a:p>
          <a:p>
            <a:pPr marL="800100" lvl="1" indent="-342900">
              <a:spcBef>
                <a:spcPct val="20000"/>
              </a:spcBef>
              <a:spcAft>
                <a:spcPts val="1200"/>
              </a:spcAft>
              <a:buFont typeface="Arial" charset="0"/>
              <a:buChar char="•"/>
            </a:pPr>
            <a:r>
              <a:rPr lang="en-US" sz="2400" b="1" dirty="0">
                <a:latin typeface="Calibri" pitchFamily="34" charset="0"/>
              </a:rPr>
              <a:t>Ovarian, Pancreas, Prostate, Melanoma, Thyroid, Colon </a:t>
            </a:r>
          </a:p>
          <a:p>
            <a:pPr marL="342900" indent="-342900">
              <a:spcBef>
                <a:spcPct val="20000"/>
              </a:spcBef>
              <a:spcAft>
                <a:spcPts val="1200"/>
              </a:spcAft>
              <a:buFont typeface="Arial" charset="0"/>
              <a:buChar char="•"/>
            </a:pPr>
            <a:r>
              <a:rPr lang="en-US" sz="2400" dirty="0">
                <a:latin typeface="Calibri" pitchFamily="34" charset="0"/>
              </a:rPr>
              <a:t>Cancers occur at younger ages</a:t>
            </a:r>
          </a:p>
          <a:p>
            <a:pPr>
              <a:spcBef>
                <a:spcPct val="20000"/>
              </a:spcBef>
              <a:spcAft>
                <a:spcPts val="1200"/>
              </a:spcAft>
            </a:pPr>
            <a:endParaRPr lang="en-US" sz="2400" dirty="0">
              <a:latin typeface="Calibri" pitchFamily="34" charset="0"/>
            </a:endParaRPr>
          </a:p>
          <a:p>
            <a:pPr marL="342900" indent="-342900">
              <a:spcBef>
                <a:spcPct val="20000"/>
              </a:spcBef>
              <a:spcAft>
                <a:spcPts val="1200"/>
              </a:spcAft>
            </a:pPr>
            <a:endParaRPr lang="en-US" sz="2400" dirty="0">
              <a:latin typeface="Calibri" pitchFamily="34" charset="0"/>
            </a:endParaRPr>
          </a:p>
        </p:txBody>
      </p:sp>
    </p:spTree>
    <p:extLst>
      <p:ext uri="{BB962C8B-B14F-4D97-AF65-F5344CB8AC3E}">
        <p14:creationId xmlns:p14="http://schemas.microsoft.com/office/powerpoint/2010/main" val="22914763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9D143B-46E5-B148-459A-F7359504CBC3}"/>
              </a:ext>
            </a:extLst>
          </p:cNvPr>
          <p:cNvSpPr>
            <a:spLocks noGrp="1"/>
          </p:cNvSpPr>
          <p:nvPr>
            <p:ph type="title"/>
          </p:nvPr>
        </p:nvSpPr>
        <p:spPr>
          <a:xfrm>
            <a:off x="3578445" y="5724430"/>
            <a:ext cx="8911687" cy="1280890"/>
          </a:xfrm>
        </p:spPr>
        <p:txBody>
          <a:bodyPr/>
          <a:lstStyle/>
          <a:p>
            <a:r>
              <a:rPr lang="en-US" dirty="0"/>
              <a:t>Familiar breast cancer at twins</a:t>
            </a:r>
          </a:p>
        </p:txBody>
      </p:sp>
      <p:sp>
        <p:nvSpPr>
          <p:cNvPr id="6" name="Slide Number Placeholder 5">
            <a:extLst>
              <a:ext uri="{FF2B5EF4-FFF2-40B4-BE49-F238E27FC236}">
                <a16:creationId xmlns:a16="http://schemas.microsoft.com/office/drawing/2014/main" xmlns="" id="{02BFA49D-29D5-E786-A09F-69DE70290630}"/>
              </a:ext>
            </a:extLst>
          </p:cNvPr>
          <p:cNvSpPr>
            <a:spLocks noGrp="1"/>
          </p:cNvSpPr>
          <p:nvPr>
            <p:ph type="sldNum" sz="quarter" idx="12"/>
          </p:nvPr>
        </p:nvSpPr>
        <p:spPr/>
        <p:txBody>
          <a:bodyPr/>
          <a:lstStyle/>
          <a:p>
            <a:endParaRPr lang="en-US" dirty="0"/>
          </a:p>
        </p:txBody>
      </p:sp>
      <p:pic>
        <p:nvPicPr>
          <p:cNvPr id="7" name="Picture 2">
            <a:extLst>
              <a:ext uri="{FF2B5EF4-FFF2-40B4-BE49-F238E27FC236}">
                <a16:creationId xmlns:a16="http://schemas.microsoft.com/office/drawing/2014/main" xmlns="" id="{C98C49B4-0BAA-9F5A-4A2B-B01192E9965F}"/>
              </a:ext>
            </a:extLst>
          </p:cNvPr>
          <p:cNvPicPr>
            <a:picLocks noGrp="1" noChangeAspect="1" noChangeArrowheads="1"/>
          </p:cNvPicPr>
          <p:nvPr>
            <p:ph idx="1"/>
          </p:nvPr>
        </p:nvPicPr>
        <p:blipFill>
          <a:blip r:embed="rId2"/>
          <a:srcRect/>
          <a:stretch>
            <a:fillRect/>
          </a:stretch>
        </p:blipFill>
        <p:spPr bwMode="auto">
          <a:xfrm>
            <a:off x="3001172" y="197390"/>
            <a:ext cx="7809760" cy="5212080"/>
          </a:xfrm>
          <a:prstGeom prst="rect">
            <a:avLst/>
          </a:prstGeom>
          <a:noFill/>
          <a:ln w="9525">
            <a:solidFill>
              <a:srgbClr val="660066"/>
            </a:solidFill>
            <a:miter lim="800000"/>
            <a:headEnd/>
            <a:tailEnd/>
          </a:ln>
          <a:effectLst>
            <a:glow rad="63500">
              <a:schemeClr val="accent5">
                <a:satMod val="175000"/>
                <a:alpha val="40000"/>
              </a:schemeClr>
            </a:glow>
          </a:effectLst>
        </p:spPr>
      </p:pic>
    </p:spTree>
    <p:extLst>
      <p:ext uri="{BB962C8B-B14F-4D97-AF65-F5344CB8AC3E}">
        <p14:creationId xmlns:p14="http://schemas.microsoft.com/office/powerpoint/2010/main" val="1330426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idx="4294967295"/>
          </p:nvPr>
        </p:nvSpPr>
        <p:spPr>
          <a:xfrm>
            <a:off x="1943100" y="20638"/>
            <a:ext cx="8343900" cy="817562"/>
          </a:xfrm>
        </p:spPr>
        <p:txBody>
          <a:bodyPr rtlCol="0">
            <a:normAutofit/>
          </a:bodyPr>
          <a:lstStyle/>
          <a:p>
            <a:pPr>
              <a:defRPr/>
            </a:pPr>
            <a:r>
              <a:rPr lang="en-US" dirty="0">
                <a:solidFill>
                  <a:schemeClr val="accent1">
                    <a:lumMod val="50000"/>
                  </a:schemeClr>
                </a:solidFill>
              </a:rPr>
              <a:t>Inherited Gene Alterations</a:t>
            </a:r>
          </a:p>
        </p:txBody>
      </p:sp>
      <p:cxnSp>
        <p:nvCxnSpPr>
          <p:cNvPr id="7" name="Straight Connector 6"/>
          <p:cNvCxnSpPr/>
          <p:nvPr/>
        </p:nvCxnSpPr>
        <p:spPr>
          <a:xfrm>
            <a:off x="2133600" y="838200"/>
            <a:ext cx="7772400" cy="0"/>
          </a:xfrm>
          <a:prstGeom prst="line">
            <a:avLst/>
          </a:prstGeom>
          <a:ln>
            <a:solidFill>
              <a:srgbClr val="D2347B"/>
            </a:solidFill>
          </a:ln>
        </p:spPr>
        <p:style>
          <a:lnRef idx="1">
            <a:schemeClr val="accent1"/>
          </a:lnRef>
          <a:fillRef idx="0">
            <a:schemeClr val="accent1"/>
          </a:fillRef>
          <a:effectRef idx="0">
            <a:schemeClr val="accent1"/>
          </a:effectRef>
          <a:fontRef idx="minor">
            <a:schemeClr val="tx1"/>
          </a:fontRef>
        </p:style>
      </p:cxnSp>
      <p:pic>
        <p:nvPicPr>
          <p:cNvPr id="5" name="Picture 2" descr="http://a57.foxnews.com/global.fncstatic.com/static/managed/img/Health/660/371/DNA%20genes%20formatted.jpg?v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4139" y="152401"/>
            <a:ext cx="983722" cy="552971"/>
          </a:xfrm>
          <a:prstGeom prst="rect">
            <a:avLst/>
          </a:prstGeom>
          <a:noFill/>
          <a:ln>
            <a:solidFill>
              <a:srgbClr val="D2347B"/>
            </a:solidFill>
          </a:ln>
          <a:extLst>
            <a:ext uri="{909E8E84-426E-40DD-AFC4-6F175D3DCCD1}">
              <a14:hiddenFill xmlns:a14="http://schemas.microsoft.com/office/drawing/2010/main">
                <a:solidFill>
                  <a:srgbClr val="FFFFFF"/>
                </a:solidFill>
              </a14:hiddenFill>
            </a:ext>
          </a:extLst>
        </p:spPr>
      </p:pic>
      <p:pic>
        <p:nvPicPr>
          <p:cNvPr id="1026" name="Picture 2" descr="http://lissarankin.com/wp-content/uploads/2013/05/angelina-joli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7116" y="2514600"/>
            <a:ext cx="2540000" cy="1905000"/>
          </a:xfrm>
          <a:prstGeom prst="rect">
            <a:avLst/>
          </a:prstGeom>
          <a:noFill/>
          <a:ln>
            <a:solidFill>
              <a:srgbClr val="D2347B"/>
            </a:solidFill>
          </a:ln>
          <a:extLst>
            <a:ext uri="{909E8E84-426E-40DD-AFC4-6F175D3DCCD1}">
              <a14:hiddenFill xmlns:a14="http://schemas.microsoft.com/office/drawing/2010/main">
                <a:solidFill>
                  <a:srgbClr val="FFFFFF"/>
                </a:solidFill>
              </a14:hiddenFill>
            </a:ext>
          </a:extLst>
        </p:spPr>
      </p:pic>
      <p:sp>
        <p:nvSpPr>
          <p:cNvPr id="8" name="Rectangle 7"/>
          <p:cNvSpPr txBox="1">
            <a:spLocks noChangeArrowheads="1"/>
          </p:cNvSpPr>
          <p:nvPr/>
        </p:nvSpPr>
        <p:spPr bwMode="auto">
          <a:xfrm>
            <a:off x="1905000" y="1032165"/>
            <a:ext cx="8382000" cy="3581400"/>
          </a:xfrm>
          <a:prstGeom prst="rect">
            <a:avLst/>
          </a:prstGeom>
          <a:noFill/>
          <a:ln w="9525">
            <a:noFill/>
            <a:miter lim="800000"/>
            <a:headEnd/>
            <a:tailEnd/>
          </a:ln>
        </p:spPr>
        <p:txBody>
          <a:bodyPr/>
          <a:lstStyle/>
          <a:p>
            <a:pPr marL="342900" indent="-342900">
              <a:spcBef>
                <a:spcPct val="20000"/>
              </a:spcBef>
              <a:spcAft>
                <a:spcPts val="1200"/>
              </a:spcAft>
              <a:buFont typeface="Arial" charset="0"/>
              <a:buChar char="•"/>
            </a:pPr>
            <a:r>
              <a:rPr lang="en-US" sz="2400" dirty="0">
                <a:latin typeface="Calibri" pitchFamily="34" charset="0"/>
              </a:rPr>
              <a:t>BR (Breast) CA (Cancer) Susceptibility genes (BRCA 1 &amp; BRCA 2)</a:t>
            </a:r>
          </a:p>
          <a:p>
            <a:pPr marL="342900" indent="-342900">
              <a:spcBef>
                <a:spcPct val="20000"/>
              </a:spcBef>
              <a:spcAft>
                <a:spcPts val="1200"/>
              </a:spcAft>
              <a:buFont typeface="Arial" charset="0"/>
              <a:buChar char="•"/>
            </a:pPr>
            <a:r>
              <a:rPr lang="en-US" sz="2400" dirty="0">
                <a:latin typeface="Calibri" pitchFamily="34" charset="0"/>
              </a:rPr>
              <a:t>Approximately 80% of all hereditary breast cancers </a:t>
            </a:r>
          </a:p>
          <a:p>
            <a:pPr marL="342900" indent="-342900">
              <a:spcBef>
                <a:spcPct val="20000"/>
              </a:spcBef>
              <a:spcAft>
                <a:spcPts val="1200"/>
              </a:spcAft>
              <a:buFont typeface="Arial" charset="0"/>
              <a:buChar char="•"/>
            </a:pPr>
            <a:r>
              <a:rPr lang="en-US" sz="2400" dirty="0">
                <a:latin typeface="Calibri" pitchFamily="34" charset="0"/>
              </a:rPr>
              <a:t>Cumulative lifetime risk of Breast Cancer:</a:t>
            </a:r>
          </a:p>
          <a:p>
            <a:pPr marL="800100" lvl="1" indent="-342900">
              <a:spcBef>
                <a:spcPct val="20000"/>
              </a:spcBef>
              <a:spcAft>
                <a:spcPts val="1200"/>
              </a:spcAft>
              <a:buFont typeface="Arial" charset="0"/>
              <a:buChar char="•"/>
            </a:pPr>
            <a:r>
              <a:rPr lang="en-US" sz="2400" dirty="0">
                <a:latin typeface="Calibri" pitchFamily="34" charset="0"/>
              </a:rPr>
              <a:t>BRCA 1 – 65-87%</a:t>
            </a:r>
          </a:p>
          <a:p>
            <a:pPr marL="800100" lvl="1" indent="-342900">
              <a:spcBef>
                <a:spcPct val="20000"/>
              </a:spcBef>
              <a:spcAft>
                <a:spcPts val="1200"/>
              </a:spcAft>
              <a:buFont typeface="Arial" charset="0"/>
              <a:buChar char="•"/>
            </a:pPr>
            <a:r>
              <a:rPr lang="en-US" sz="2400" dirty="0">
                <a:latin typeface="Calibri" pitchFamily="34" charset="0"/>
              </a:rPr>
              <a:t>BRCA 2 – 45-55%</a:t>
            </a:r>
          </a:p>
          <a:p>
            <a:pPr marL="342900" indent="-342900">
              <a:spcBef>
                <a:spcPct val="20000"/>
              </a:spcBef>
              <a:spcAft>
                <a:spcPts val="1200"/>
              </a:spcAft>
              <a:buFont typeface="Arial" charset="0"/>
              <a:buChar char="•"/>
            </a:pPr>
            <a:r>
              <a:rPr lang="en-US" sz="2400" dirty="0">
                <a:latin typeface="Calibri" pitchFamily="34" charset="0"/>
              </a:rPr>
              <a:t>Cumulative lifetime risk of Ovarian Cancer:</a:t>
            </a:r>
          </a:p>
          <a:p>
            <a:pPr marL="800100" lvl="1" indent="-342900">
              <a:spcBef>
                <a:spcPct val="20000"/>
              </a:spcBef>
              <a:spcAft>
                <a:spcPts val="1200"/>
              </a:spcAft>
              <a:buFont typeface="Arial" charset="0"/>
              <a:buChar char="•"/>
            </a:pPr>
            <a:r>
              <a:rPr lang="en-US" sz="2400" dirty="0">
                <a:latin typeface="Calibri" pitchFamily="34" charset="0"/>
              </a:rPr>
              <a:t>BRCA 1 – 39-51%</a:t>
            </a:r>
          </a:p>
          <a:p>
            <a:pPr marL="800100" lvl="1" indent="-342900">
              <a:spcBef>
                <a:spcPct val="20000"/>
              </a:spcBef>
              <a:spcAft>
                <a:spcPts val="1200"/>
              </a:spcAft>
              <a:buFont typeface="Arial" charset="0"/>
              <a:buChar char="•"/>
            </a:pPr>
            <a:r>
              <a:rPr lang="en-US" sz="2400" dirty="0">
                <a:latin typeface="Calibri" pitchFamily="34" charset="0"/>
              </a:rPr>
              <a:t>BRCA 2 – 11-35%</a:t>
            </a:r>
          </a:p>
          <a:p>
            <a:pPr>
              <a:spcBef>
                <a:spcPct val="20000"/>
              </a:spcBef>
              <a:spcAft>
                <a:spcPts val="1200"/>
              </a:spcAft>
            </a:pPr>
            <a:endParaRPr lang="en-US" sz="2400" dirty="0">
              <a:latin typeface="Calibri" pitchFamily="34" charset="0"/>
            </a:endParaRPr>
          </a:p>
          <a:p>
            <a:pPr marL="342900" indent="-342900">
              <a:spcBef>
                <a:spcPct val="20000"/>
              </a:spcBef>
              <a:spcAft>
                <a:spcPts val="1200"/>
              </a:spcAft>
            </a:pPr>
            <a:endParaRPr lang="en-US" sz="2400" dirty="0">
              <a:latin typeface="Calibri" pitchFamily="34" charset="0"/>
            </a:endParaRPr>
          </a:p>
        </p:txBody>
      </p:sp>
    </p:spTree>
    <p:extLst>
      <p:ext uri="{BB962C8B-B14F-4D97-AF65-F5344CB8AC3E}">
        <p14:creationId xmlns:p14="http://schemas.microsoft.com/office/powerpoint/2010/main" val="28693938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p:cNvPicPr>
            <a:picLocks noChangeAspect="1" noChangeArrowheads="1"/>
          </p:cNvPicPr>
          <p:nvPr/>
        </p:nvPicPr>
        <p:blipFill>
          <a:blip r:embed="rId2"/>
          <a:srcRect/>
          <a:stretch>
            <a:fillRect/>
          </a:stretch>
        </p:blipFill>
        <p:spPr bwMode="auto">
          <a:xfrm>
            <a:off x="3698241" y="228601"/>
            <a:ext cx="6003925" cy="6124575"/>
          </a:xfrm>
          <a:prstGeom prst="rect">
            <a:avLst/>
          </a:prstGeom>
          <a:noFill/>
          <a:ln w="9525">
            <a:noFill/>
            <a:miter lim="800000"/>
            <a:headEnd/>
            <a:tailEnd/>
          </a:ln>
        </p:spPr>
      </p:pic>
      <p:sp>
        <p:nvSpPr>
          <p:cNvPr id="8195" name="Text Box 6"/>
          <p:cNvSpPr txBox="1">
            <a:spLocks noChangeArrowheads="1"/>
          </p:cNvSpPr>
          <p:nvPr/>
        </p:nvSpPr>
        <p:spPr bwMode="auto">
          <a:xfrm>
            <a:off x="4780280" y="6440488"/>
            <a:ext cx="4114800" cy="366712"/>
          </a:xfrm>
          <a:prstGeom prst="rect">
            <a:avLst/>
          </a:prstGeom>
          <a:noFill/>
          <a:ln w="9525">
            <a:noFill/>
            <a:miter lim="800000"/>
            <a:headEnd/>
            <a:tailEnd/>
          </a:ln>
        </p:spPr>
        <p:txBody>
          <a:bodyPr>
            <a:spAutoFit/>
          </a:bodyPr>
          <a:lstStyle/>
          <a:p>
            <a:r>
              <a:rPr lang="sr-Latn-CS" b="1" dirty="0">
                <a:latin typeface="Arial" charset="0"/>
              </a:rPr>
              <a:t>     Rembrandt  “Batsheba Bathing”</a:t>
            </a:r>
            <a:endParaRPr lang="en-US" b="1" dirty="0">
              <a:latin typeface="Arial" charset="0"/>
            </a:endParaRPr>
          </a:p>
        </p:txBody>
      </p:sp>
    </p:spTree>
    <p:extLst>
      <p:ext uri="{BB962C8B-B14F-4D97-AF65-F5344CB8AC3E}">
        <p14:creationId xmlns:p14="http://schemas.microsoft.com/office/powerpoint/2010/main" val="25876272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a:t>
            </a:r>
          </a:p>
        </p:txBody>
      </p:sp>
      <p:sp>
        <p:nvSpPr>
          <p:cNvPr id="3" name="Content Placeholder 2"/>
          <p:cNvSpPr>
            <a:spLocks noGrp="1"/>
          </p:cNvSpPr>
          <p:nvPr>
            <p:ph idx="1"/>
          </p:nvPr>
        </p:nvSpPr>
        <p:spPr>
          <a:xfrm>
            <a:off x="2589212" y="2133599"/>
            <a:ext cx="8915400" cy="4017743"/>
          </a:xfrm>
        </p:spPr>
        <p:txBody>
          <a:bodyPr vert="horz" lIns="91440" tIns="45720" rIns="91440" bIns="45720" rtlCol="0">
            <a:normAutofit fontScale="92500" lnSpcReduction="20000"/>
          </a:bodyPr>
          <a:lstStyle/>
          <a:p>
            <a:r>
              <a:rPr lang="en-US" dirty="0"/>
              <a:t>Radiation exposure: Higher rate of breast cancer.</a:t>
            </a:r>
          </a:p>
          <a:p>
            <a:endParaRPr lang="en-US" dirty="0"/>
          </a:p>
          <a:p>
            <a:r>
              <a:rPr lang="en-US" dirty="0"/>
              <a:t>History of breast cancer: Women who have had a breast cancer or have cancer in one breast are at increased risk of developing a second primary breast cancer.</a:t>
            </a:r>
          </a:p>
          <a:p>
            <a:endParaRPr lang="en-US" dirty="0"/>
          </a:p>
          <a:p>
            <a:r>
              <a:rPr lang="en-US" dirty="0"/>
              <a:t>History of other cancers: women who have a history of ovarian or endometrial cancer are at high risk.</a:t>
            </a:r>
          </a:p>
          <a:p>
            <a:endParaRPr lang="en-US" dirty="0"/>
          </a:p>
          <a:p>
            <a:r>
              <a:rPr lang="en-US" dirty="0"/>
              <a:t>Certain breast diseases: As noted previously women with certain types of benign breast diseases are at risk. </a:t>
            </a:r>
          </a:p>
          <a:p>
            <a:endParaRPr lang="en-US" dirty="0"/>
          </a:p>
          <a:p>
            <a:r>
              <a:rPr lang="en-US" dirty="0"/>
              <a:t>Dietary factors e.g. high fat intake and excessive alcohol consumption.</a:t>
            </a:r>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1716222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a:t>
            </a:r>
          </a:p>
        </p:txBody>
      </p:sp>
      <p:sp>
        <p:nvSpPr>
          <p:cNvPr id="3" name="Content Placeholder 2"/>
          <p:cNvSpPr>
            <a:spLocks noGrp="1"/>
          </p:cNvSpPr>
          <p:nvPr>
            <p:ph idx="1"/>
          </p:nvPr>
        </p:nvSpPr>
        <p:spPr>
          <a:xfrm>
            <a:off x="2589212" y="2112694"/>
            <a:ext cx="8915400" cy="4017743"/>
          </a:xfrm>
        </p:spPr>
        <p:txBody>
          <a:bodyPr vert="horz" lIns="91440" tIns="45720" rIns="91440" bIns="45720" rtlCol="0">
            <a:normAutofit/>
          </a:bodyPr>
          <a:lstStyle/>
          <a:p>
            <a:r>
              <a:rPr lang="en-US" dirty="0"/>
              <a:t>Obesity: may play a role.</a:t>
            </a:r>
          </a:p>
          <a:p>
            <a:endParaRPr lang="en-US" dirty="0"/>
          </a:p>
          <a:p>
            <a:r>
              <a:rPr lang="en-US" dirty="0"/>
              <a:t>Exercise: some studies showed decreased risk with exercise.</a:t>
            </a:r>
          </a:p>
          <a:p>
            <a:endParaRPr lang="en-US" dirty="0"/>
          </a:p>
          <a:p>
            <a:r>
              <a:rPr lang="en-US" dirty="0"/>
              <a:t>Breast feeding: the longer the women breast fed, the lower the risk.</a:t>
            </a:r>
          </a:p>
          <a:p>
            <a:endParaRPr lang="en-US" dirty="0"/>
          </a:p>
          <a:p>
            <a:r>
              <a:rPr lang="en-US" dirty="0"/>
              <a:t>Environmental toxins: pesticides.</a:t>
            </a:r>
          </a:p>
          <a:p>
            <a:endParaRPr lang="en-US" dirty="0"/>
          </a:p>
          <a:p>
            <a:r>
              <a:rPr lang="en-US" dirty="0"/>
              <a:t>Tobacco: Not associated with breast cancer, but associated with the development of </a:t>
            </a:r>
            <a:r>
              <a:rPr lang="en-US" dirty="0" err="1"/>
              <a:t>periductal</a:t>
            </a:r>
            <a:r>
              <a:rPr lang="en-US" dirty="0"/>
              <a:t> mastitis or sub-areolar abscesses.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723705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7CA158AE-F312-3937-4202-76BE04F410D3}"/>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DBD1A0A6-8FB8-C913-F717-D3CBFEF583B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92E3A7E2-2853-45D2-5C33-CE2F811E5D7E}"/>
              </a:ext>
            </a:extLst>
          </p:cNvPr>
          <p:cNvSpPr>
            <a:spLocks noGrp="1"/>
          </p:cNvSpPr>
          <p:nvPr>
            <p:ph type="sldNum" sz="quarter" idx="12"/>
          </p:nvPr>
        </p:nvSpPr>
        <p:spPr/>
        <p:txBody>
          <a:bodyPr/>
          <a:lstStyle/>
          <a:p>
            <a:endParaRPr lang="en-US" dirty="0"/>
          </a:p>
        </p:txBody>
      </p:sp>
      <p:pic>
        <p:nvPicPr>
          <p:cNvPr id="7" name="Picture 4">
            <a:extLst>
              <a:ext uri="{FF2B5EF4-FFF2-40B4-BE49-F238E27FC236}">
                <a16:creationId xmlns:a16="http://schemas.microsoft.com/office/drawing/2014/main" xmlns="" id="{50C520D1-5E33-0EC5-0660-2FF5B41316C8}"/>
              </a:ext>
            </a:extLst>
          </p:cNvPr>
          <p:cNvPicPr>
            <a:picLocks noGrp="1" noChangeAspect="1" noChangeArrowheads="1"/>
          </p:cNvPicPr>
          <p:nvPr>
            <p:ph idx="1"/>
          </p:nvPr>
        </p:nvPicPr>
        <p:blipFill>
          <a:blip r:embed="rId2"/>
          <a:srcRect/>
          <a:stretch>
            <a:fillRect/>
          </a:stretch>
        </p:blipFill>
        <p:spPr bwMode="auto">
          <a:xfrm>
            <a:off x="3478822" y="137160"/>
            <a:ext cx="5840778" cy="6583680"/>
          </a:xfrm>
          <a:prstGeom prst="rect">
            <a:avLst/>
          </a:prstGeom>
          <a:noFill/>
          <a:ln w="9525">
            <a:solidFill>
              <a:srgbClr val="66FFFF"/>
            </a:solidFill>
            <a:miter lim="800000"/>
            <a:headEnd/>
            <a:tailEnd/>
          </a:ln>
          <a:effectLst/>
        </p:spPr>
      </p:pic>
    </p:spTree>
    <p:extLst>
      <p:ext uri="{BB962C8B-B14F-4D97-AF65-F5344CB8AC3E}">
        <p14:creationId xmlns:p14="http://schemas.microsoft.com/office/powerpoint/2010/main" val="12985392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981200" y="-13394"/>
            <a:ext cx="8229600" cy="1066130"/>
          </a:xfrm>
        </p:spPr>
        <p:txBody>
          <a:bodyPr/>
          <a:lstStyle/>
          <a:p>
            <a:r>
              <a:rPr lang="en-US" b="1" dirty="0">
                <a:solidFill>
                  <a:srgbClr val="FF0000"/>
                </a:solidFill>
              </a:rPr>
              <a:t>Causes &amp; Risk Factors </a:t>
            </a:r>
          </a:p>
        </p:txBody>
      </p:sp>
      <p:sp>
        <p:nvSpPr>
          <p:cNvPr id="3" name="عنصر نائب للمحتوى 2"/>
          <p:cNvSpPr>
            <a:spLocks noGrp="1"/>
          </p:cNvSpPr>
          <p:nvPr>
            <p:ph idx="1"/>
          </p:nvPr>
        </p:nvSpPr>
        <p:spPr/>
        <p:txBody>
          <a:bodyPr>
            <a:normAutofit fontScale="85000" lnSpcReduction="20000"/>
          </a:bodyPr>
          <a:lstStyle/>
          <a:p>
            <a:pPr marL="0" indent="0">
              <a:buNone/>
            </a:pPr>
            <a:r>
              <a:rPr lang="en-US" b="1" dirty="0"/>
              <a:t>1- Personal or family history </a:t>
            </a:r>
          </a:p>
          <a:p>
            <a:pPr marL="0" indent="0">
              <a:buNone/>
            </a:pPr>
            <a:r>
              <a:rPr lang="en-US" b="1" dirty="0"/>
              <a:t>2- Not having children </a:t>
            </a:r>
          </a:p>
          <a:p>
            <a:pPr marL="0" indent="0">
              <a:buNone/>
            </a:pPr>
            <a:r>
              <a:rPr lang="en-US" b="1" dirty="0"/>
              <a:t>3- Having first child after </a:t>
            </a:r>
          </a:p>
          <a:p>
            <a:pPr marL="0" indent="0">
              <a:buNone/>
            </a:pPr>
            <a:r>
              <a:rPr lang="en-US" b="1" dirty="0"/>
              <a:t>age 30 </a:t>
            </a:r>
          </a:p>
          <a:p>
            <a:pPr marL="0" indent="0">
              <a:buNone/>
            </a:pPr>
            <a:r>
              <a:rPr lang="en-US" b="1" dirty="0"/>
              <a:t>4- Radiation therapy to </a:t>
            </a:r>
          </a:p>
          <a:p>
            <a:pPr marL="0" indent="0">
              <a:buNone/>
            </a:pPr>
            <a:r>
              <a:rPr lang="en-US" b="1" dirty="0"/>
              <a:t>chest/upper body </a:t>
            </a:r>
          </a:p>
          <a:p>
            <a:pPr marL="0" indent="0">
              <a:buNone/>
            </a:pPr>
            <a:r>
              <a:rPr lang="en-US" b="1" dirty="0"/>
              <a:t>5- Overweight or obese </a:t>
            </a:r>
          </a:p>
          <a:p>
            <a:pPr marL="0" indent="0">
              <a:buNone/>
            </a:pPr>
            <a:r>
              <a:rPr lang="en-US" b="1" dirty="0"/>
              <a:t>6- Age </a:t>
            </a:r>
          </a:p>
          <a:p>
            <a:pPr marL="0" indent="0">
              <a:buNone/>
            </a:pPr>
            <a:r>
              <a:rPr lang="en-US" b="1" dirty="0"/>
              <a:t>7- Late menopause </a:t>
            </a:r>
          </a:p>
          <a:p>
            <a:pPr marL="0" indent="0">
              <a:buNone/>
            </a:pPr>
            <a:r>
              <a:rPr lang="en-US" b="1" dirty="0"/>
              <a:t>8- Diets high in saturated fat </a:t>
            </a:r>
          </a:p>
          <a:p>
            <a:pPr marL="0" indent="0">
              <a:buNone/>
            </a:pPr>
            <a:r>
              <a:rPr lang="en-US" b="1" dirty="0"/>
              <a:t>9- Sex </a:t>
            </a:r>
          </a:p>
          <a:p>
            <a:pPr marL="0" indent="0">
              <a:buNone/>
            </a:pPr>
            <a:r>
              <a:rPr lang="en-US" b="1" dirty="0"/>
              <a:t>10- ERT </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9936" y="1556793"/>
            <a:ext cx="5040560" cy="4969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17714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19536" y="260648"/>
            <a:ext cx="8280920"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68481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927897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3E0293-79E9-EC1E-7DC8-CCB36ECCB6E9}"/>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xmlns="" id="{A10C5706-8372-7C37-8309-6287701D9DE4}"/>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13718F50-AD2F-5704-4954-ACF1B37A9B5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B94A113A-EE23-2F02-C60E-90EDFCD9527F}"/>
              </a:ext>
            </a:extLst>
          </p:cNvPr>
          <p:cNvSpPr>
            <a:spLocks noGrp="1"/>
          </p:cNvSpPr>
          <p:nvPr>
            <p:ph type="sldNum" sz="quarter" idx="12"/>
          </p:nvPr>
        </p:nvSpPr>
        <p:spPr/>
        <p:txBody>
          <a:bodyPr/>
          <a:lstStyle/>
          <a:p>
            <a:endParaRPr lang="en-US" dirty="0"/>
          </a:p>
        </p:txBody>
      </p:sp>
      <p:pic>
        <p:nvPicPr>
          <p:cNvPr id="1026" name="Picture 2" descr="Tiada huraian foto disediakan.">
            <a:extLst>
              <a:ext uri="{FF2B5EF4-FFF2-40B4-BE49-F238E27FC236}">
                <a16:creationId xmlns:a16="http://schemas.microsoft.com/office/drawing/2014/main" xmlns="" id="{26E2C2B2-7DF3-1228-51F5-D9A573D474C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67468" y="142240"/>
            <a:ext cx="6583680" cy="6583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4070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t="16362" r="2799" b="20837"/>
          <a:stretch/>
        </p:blipFill>
        <p:spPr>
          <a:xfrm>
            <a:off x="1919536" y="332656"/>
            <a:ext cx="9585076" cy="5688632"/>
          </a:xfrm>
        </p:spPr>
      </p:pic>
    </p:spTree>
    <p:extLst>
      <p:ext uri="{BB962C8B-B14F-4D97-AF65-F5344CB8AC3E}">
        <p14:creationId xmlns:p14="http://schemas.microsoft.com/office/powerpoint/2010/main" val="371702041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 of Breast Cancer</a:t>
            </a:r>
          </a:p>
        </p:txBody>
      </p:sp>
      <p:sp>
        <p:nvSpPr>
          <p:cNvPr id="3" name="Content Placeholder 2"/>
          <p:cNvSpPr>
            <a:spLocks noGrp="1"/>
          </p:cNvSpPr>
          <p:nvPr>
            <p:ph idx="1"/>
          </p:nvPr>
        </p:nvSpPr>
        <p:spPr/>
        <p:txBody>
          <a:bodyPr/>
          <a:lstStyle/>
          <a:p>
            <a:r>
              <a:rPr lang="en-US" dirty="0"/>
              <a:t>Almost all (majority) are adenocarcinoma.</a:t>
            </a:r>
          </a:p>
          <a:p>
            <a:endParaRPr lang="en-US" dirty="0"/>
          </a:p>
          <a:p>
            <a:r>
              <a:rPr lang="en-US" dirty="0"/>
              <a:t>There are two major types: </a:t>
            </a:r>
          </a:p>
          <a:p>
            <a:pPr lvl="1"/>
            <a:r>
              <a:rPr lang="en-US" dirty="0"/>
              <a:t>Ductal </a:t>
            </a:r>
          </a:p>
          <a:p>
            <a:pPr lvl="1"/>
            <a:r>
              <a:rPr lang="en-US" dirty="0"/>
              <a:t>Lobular</a:t>
            </a:r>
          </a:p>
          <a:p>
            <a:pPr lvl="1"/>
            <a:endParaRPr lang="en-US" dirty="0"/>
          </a:p>
          <a:p>
            <a:r>
              <a:rPr lang="en-US" dirty="0"/>
              <a:t>Breast cancer is divided into:</a:t>
            </a:r>
          </a:p>
          <a:p>
            <a:pPr lvl="1"/>
            <a:r>
              <a:rPr lang="en-US" dirty="0"/>
              <a:t>Carcinoma in situ (non-invasive) </a:t>
            </a:r>
          </a:p>
          <a:p>
            <a:pPr lvl="1"/>
            <a:r>
              <a:rPr lang="en-US" dirty="0"/>
              <a:t>Invasive carcinoma</a:t>
            </a:r>
          </a:p>
          <a:p>
            <a:endParaRPr lang="en-US" dirty="0"/>
          </a:p>
          <a:p>
            <a:endParaRPr lang="en-US" dirty="0"/>
          </a:p>
        </p:txBody>
      </p:sp>
      <p:sp>
        <p:nvSpPr>
          <p:cNvPr id="6" name="Slide Number Placeholder 5"/>
          <p:cNvSpPr>
            <a:spLocks noGrp="1"/>
          </p:cNvSpPr>
          <p:nvPr>
            <p:ph type="sldNum" sz="quarter" idx="12"/>
          </p:nvPr>
        </p:nvSpPr>
        <p:spPr/>
        <p:txBody>
          <a:bodyPr/>
          <a:lstStyle/>
          <a:p>
            <a:endParaRPr lang="en-US" dirty="0"/>
          </a:p>
        </p:txBody>
      </p:sp>
      <p:pic>
        <p:nvPicPr>
          <p:cNvPr id="7" name="Picture 6"/>
          <p:cNvPicPr>
            <a:picLocks noChangeAspect="1"/>
          </p:cNvPicPr>
          <p:nvPr/>
        </p:nvPicPr>
        <p:blipFill>
          <a:blip r:embed="rId2"/>
          <a:stretch>
            <a:fillRect/>
          </a:stretch>
        </p:blipFill>
        <p:spPr>
          <a:xfrm>
            <a:off x="8168480" y="1544129"/>
            <a:ext cx="3352800" cy="4556760"/>
          </a:xfrm>
          <a:prstGeom prst="rect">
            <a:avLst/>
          </a:prstGeom>
        </p:spPr>
      </p:pic>
    </p:spTree>
    <p:extLst>
      <p:ext uri="{BB962C8B-B14F-4D97-AF65-F5344CB8AC3E}">
        <p14:creationId xmlns:p14="http://schemas.microsoft.com/office/powerpoint/2010/main" val="30907103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Carcinoma in Situ</a:t>
            </a:r>
          </a:p>
        </p:txBody>
      </p:sp>
      <p:sp>
        <p:nvSpPr>
          <p:cNvPr id="3" name="Content Placeholder 2"/>
          <p:cNvSpPr>
            <a:spLocks noGrp="1"/>
          </p:cNvSpPr>
          <p:nvPr>
            <p:ph idx="1"/>
          </p:nvPr>
        </p:nvSpPr>
        <p:spPr/>
        <p:txBody>
          <a:bodyPr vert="horz" lIns="91440" tIns="45720" rIns="91440" bIns="45720" rtlCol="0">
            <a:normAutofit/>
          </a:bodyPr>
          <a:lstStyle/>
          <a:p>
            <a:r>
              <a:rPr lang="en-US" dirty="0"/>
              <a:t>This is an epithelial proliferation that is still confined to the TDLU and has not invaded beyond the basement membrane and is therefore incapable of metastasis.</a:t>
            </a:r>
          </a:p>
          <a:p>
            <a:endParaRPr lang="en-US" dirty="0"/>
          </a:p>
          <a:p>
            <a:r>
              <a:rPr lang="en-US" dirty="0"/>
              <a:t>There are two subtypes: </a:t>
            </a:r>
          </a:p>
          <a:p>
            <a:pPr lvl="1"/>
            <a:r>
              <a:rPr lang="en-US" dirty="0"/>
              <a:t>Ductal carcinoma in situ (DCIS) or intraductal carcinoma (80%).</a:t>
            </a:r>
          </a:p>
          <a:p>
            <a:pPr lvl="1"/>
            <a:r>
              <a:rPr lang="en-US" dirty="0"/>
              <a:t>Lobular carcinoma in situ (20%).</a:t>
            </a:r>
          </a:p>
        </p:txBody>
      </p:sp>
      <p:sp>
        <p:nvSpPr>
          <p:cNvPr id="6" name="Slide Number Placeholder 5"/>
          <p:cNvSpPr>
            <a:spLocks noGrp="1"/>
          </p:cNvSpPr>
          <p:nvPr>
            <p:ph type="sldNum" sz="quarter" idx="12"/>
          </p:nvPr>
        </p:nvSpPr>
        <p:spPr/>
        <p:txBody>
          <a:bodyPr/>
          <a:lstStyle/>
          <a:p>
            <a:endParaRPr lang="en-US" dirty="0"/>
          </a:p>
        </p:txBody>
      </p:sp>
      <p:pic>
        <p:nvPicPr>
          <p:cNvPr id="7" name="Picture 6"/>
          <p:cNvPicPr>
            <a:picLocks noChangeAspect="1"/>
          </p:cNvPicPr>
          <p:nvPr/>
        </p:nvPicPr>
        <p:blipFill>
          <a:blip r:embed="rId2"/>
          <a:stretch>
            <a:fillRect/>
          </a:stretch>
        </p:blipFill>
        <p:spPr>
          <a:xfrm>
            <a:off x="3507736" y="4695758"/>
            <a:ext cx="5364945" cy="20423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334285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Ductal Carcinoma in Situ</a:t>
            </a:r>
          </a:p>
        </p:txBody>
      </p:sp>
      <p:sp>
        <p:nvSpPr>
          <p:cNvPr id="3" name="Content Placeholder 2"/>
          <p:cNvSpPr>
            <a:spLocks noGrp="1"/>
          </p:cNvSpPr>
          <p:nvPr>
            <p:ph idx="1"/>
          </p:nvPr>
        </p:nvSpPr>
        <p:spPr/>
        <p:txBody>
          <a:bodyPr vert="horz" lIns="91440" tIns="45720" rIns="91440" bIns="45720" rtlCol="0">
            <a:normAutofit fontScale="85000" lnSpcReduction="20000"/>
          </a:bodyPr>
          <a:lstStyle/>
          <a:p>
            <a:r>
              <a:rPr lang="en-US" dirty="0"/>
              <a:t>DCIS is the non-invasive proliferation of malignant cells within the duct system without  breaching the underlying basement membrane.</a:t>
            </a:r>
          </a:p>
          <a:p>
            <a:endParaRPr lang="en-US" dirty="0"/>
          </a:p>
          <a:p>
            <a:r>
              <a:rPr lang="en-US" dirty="0"/>
              <a:t>They have a very high risk of developing a subsequent invasive carcinoma.</a:t>
            </a:r>
          </a:p>
          <a:p>
            <a:endParaRPr lang="en-US" dirty="0"/>
          </a:p>
          <a:p>
            <a:r>
              <a:rPr lang="en-US" dirty="0"/>
              <a:t>The tumor distends and distorts the ducts.</a:t>
            </a:r>
          </a:p>
          <a:p>
            <a:endParaRPr lang="en-US" dirty="0"/>
          </a:p>
          <a:p>
            <a:r>
              <a:rPr lang="en-US" dirty="0"/>
              <a:t>Age range: same age range of invasive breast carcinoma.</a:t>
            </a:r>
          </a:p>
          <a:p>
            <a:endParaRPr lang="en-US" dirty="0"/>
          </a:p>
          <a:p>
            <a:r>
              <a:rPr lang="en-US" dirty="0"/>
              <a:t>Often multifocal: malignant cells can spread widely through the ductal system without breaching the basement membrane</a:t>
            </a:r>
          </a:p>
          <a:p>
            <a:endParaRPr lang="en-US" dirty="0"/>
          </a:p>
          <a:p>
            <a:r>
              <a:rPr lang="en-US" dirty="0"/>
              <a:t>Women with DCIS are at risk of recurrent DCIS following treatment.</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7816571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Ductal Carcinoma in Situ</a:t>
            </a:r>
          </a:p>
        </p:txBody>
      </p:sp>
      <p:sp>
        <p:nvSpPr>
          <p:cNvPr id="3" name="Content Placeholder 2"/>
          <p:cNvSpPr>
            <a:spLocks noGrp="1"/>
          </p:cNvSpPr>
          <p:nvPr>
            <p:ph idx="1"/>
          </p:nvPr>
        </p:nvSpPr>
        <p:spPr/>
        <p:txBody>
          <a:bodyPr vert="horz" lIns="91440" tIns="45720" rIns="91440" bIns="45720" rtlCol="0">
            <a:normAutofit/>
          </a:bodyPr>
          <a:lstStyle/>
          <a:p>
            <a:r>
              <a:rPr lang="en-US" dirty="0"/>
              <a:t>DCIS frequently shows micro-calcifications on mammography. Mammography is a very sensitive diagnostic procedure for detecting DCIS since majority of DCIS are not palpable. Less frequently they can present as a mammographic density or a vaguely palpable mass or nipple discharge.</a:t>
            </a:r>
          </a:p>
          <a:p>
            <a:endParaRPr lang="en-US" dirty="0"/>
          </a:p>
          <a:p>
            <a:r>
              <a:rPr lang="en-US" dirty="0"/>
              <a:t>Because of mammography there has been a marked increase in the detection and diagnosis of DCIS in the last two decades.</a:t>
            </a:r>
          </a:p>
          <a:p>
            <a:endParaRPr lang="en-US" dirty="0"/>
          </a:p>
        </p:txBody>
      </p:sp>
      <p:sp>
        <p:nvSpPr>
          <p:cNvPr id="6" name="Slide Number Placeholder 5"/>
          <p:cNvSpPr>
            <a:spLocks noGrp="1"/>
          </p:cNvSpPr>
          <p:nvPr>
            <p:ph type="sldNum" sz="quarter" idx="12"/>
          </p:nvPr>
        </p:nvSpPr>
        <p:spPr/>
        <p:txBody>
          <a:bodyPr/>
          <a:lstStyle/>
          <a:p>
            <a:endParaRPr lang="en-US" dirty="0"/>
          </a:p>
        </p:txBody>
      </p:sp>
      <p:pic>
        <p:nvPicPr>
          <p:cNvPr id="7" name="Picture 6"/>
          <p:cNvPicPr>
            <a:picLocks noChangeAspect="1"/>
          </p:cNvPicPr>
          <p:nvPr/>
        </p:nvPicPr>
        <p:blipFill rotWithShape="1">
          <a:blip r:embed="rId2"/>
          <a:srcRect l="10913"/>
          <a:stretch/>
        </p:blipFill>
        <p:spPr>
          <a:xfrm>
            <a:off x="4483100" y="4568942"/>
            <a:ext cx="3413125" cy="2150596"/>
          </a:xfrm>
          <a:prstGeom prst="rect">
            <a:avLst/>
          </a:prstGeom>
        </p:spPr>
      </p:pic>
    </p:spTree>
    <p:extLst>
      <p:ext uri="{BB962C8B-B14F-4D97-AF65-F5344CB8AC3E}">
        <p14:creationId xmlns:p14="http://schemas.microsoft.com/office/powerpoint/2010/main" val="36337155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Ductal Carcinoma in Situ</a:t>
            </a:r>
          </a:p>
        </p:txBody>
      </p:sp>
      <p:sp>
        <p:nvSpPr>
          <p:cNvPr id="3" name="Content Placeholder 2"/>
          <p:cNvSpPr>
            <a:spLocks noGrp="1"/>
          </p:cNvSpPr>
          <p:nvPr>
            <p:ph idx="1"/>
          </p:nvPr>
        </p:nvSpPr>
        <p:spPr/>
        <p:txBody>
          <a:bodyPr/>
          <a:lstStyle/>
          <a:p>
            <a:r>
              <a:rPr lang="en-US" dirty="0"/>
              <a:t>Different patterns/subtypes of DCIS can be seen e.g. </a:t>
            </a:r>
          </a:p>
          <a:p>
            <a:pPr lvl="1"/>
            <a:r>
              <a:rPr lang="en-US" dirty="0" err="1"/>
              <a:t>comedo</a:t>
            </a:r>
            <a:r>
              <a:rPr lang="en-US" dirty="0"/>
              <a:t> (central necrosis); </a:t>
            </a:r>
          </a:p>
          <a:p>
            <a:pPr lvl="1"/>
            <a:r>
              <a:rPr lang="en-US" dirty="0" err="1"/>
              <a:t>cribiform</a:t>
            </a:r>
            <a:r>
              <a:rPr lang="en-US" dirty="0"/>
              <a:t> (cells arranged around “punched-out” spaces); papillary, </a:t>
            </a:r>
          </a:p>
          <a:p>
            <a:pPr lvl="1"/>
            <a:r>
              <a:rPr lang="en-US" dirty="0" err="1"/>
              <a:t>micropapillary</a:t>
            </a:r>
            <a:r>
              <a:rPr lang="en-US" dirty="0"/>
              <a:t> and </a:t>
            </a:r>
          </a:p>
          <a:p>
            <a:pPr lvl="1"/>
            <a:r>
              <a:rPr lang="en-US" dirty="0"/>
              <a:t>solid (cells fill spaces) </a:t>
            </a:r>
          </a:p>
          <a:p>
            <a:pPr lvl="1"/>
            <a:endParaRPr lang="en-US" dirty="0"/>
          </a:p>
          <a:p>
            <a:r>
              <a:rPr lang="en-US" dirty="0"/>
              <a:t>DCIS can be of different grades i.e. low, intermediate and high grade </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438340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Benign Breast Disease</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003050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Ductal Carcinoma in Situ</a:t>
            </a:r>
          </a:p>
        </p:txBody>
      </p:sp>
      <p:sp>
        <p:nvSpPr>
          <p:cNvPr id="3" name="Content Placeholder 2"/>
          <p:cNvSpPr>
            <a:spLocks noGrp="1"/>
          </p:cNvSpPr>
          <p:nvPr>
            <p:ph idx="1"/>
          </p:nvPr>
        </p:nvSpPr>
        <p:spPr/>
        <p:txBody>
          <a:bodyPr/>
          <a:lstStyle/>
          <a:p>
            <a:r>
              <a:rPr lang="en-US" dirty="0" err="1">
                <a:latin typeface="Georgia" panose="02040502050405020303" pitchFamily="18" charset="0"/>
              </a:rPr>
              <a:t>Comedo</a:t>
            </a:r>
            <a:r>
              <a:rPr lang="en-US" dirty="0">
                <a:latin typeface="Georgia" panose="02040502050405020303" pitchFamily="18" charset="0"/>
              </a:rPr>
              <a:t> DCIS: is characterized by large central zones of necrosis with calcified debris. This type of DCIS is most frequently detected as radiologic calcifications. Less commonly, the surrounding </a:t>
            </a:r>
            <a:r>
              <a:rPr lang="en-US" dirty="0" err="1">
                <a:latin typeface="Georgia" panose="02040502050405020303" pitchFamily="18" charset="0"/>
              </a:rPr>
              <a:t>desmoplastic</a:t>
            </a:r>
            <a:r>
              <a:rPr lang="en-US" dirty="0">
                <a:latin typeface="Georgia" panose="02040502050405020303" pitchFamily="18" charset="0"/>
              </a:rPr>
              <a:t> response results in an ill-defined palpable mass or a mammographic density.</a:t>
            </a:r>
          </a:p>
          <a:p>
            <a:endParaRPr lang="en-US" dirty="0"/>
          </a:p>
        </p:txBody>
      </p:sp>
      <p:sp>
        <p:nvSpPr>
          <p:cNvPr id="6" name="Slide Number Placeholder 5"/>
          <p:cNvSpPr>
            <a:spLocks noGrp="1"/>
          </p:cNvSpPr>
          <p:nvPr>
            <p:ph type="sldNum" sz="quarter" idx="12"/>
          </p:nvPr>
        </p:nvSpPr>
        <p:spPr/>
        <p:txBody>
          <a:bodyPr/>
          <a:lstStyle/>
          <a:p>
            <a:endParaRPr lang="en-US" dirty="0"/>
          </a:p>
        </p:txBody>
      </p:sp>
      <p:pic>
        <p:nvPicPr>
          <p:cNvPr id="7" name="Picture 6" descr="640px-Salivary_duct_carcinoma_-_intermed_ma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3494286"/>
            <a:ext cx="4699000" cy="31351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591591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Ductal Carcinoma in Situ</a:t>
            </a:r>
          </a:p>
        </p:txBody>
      </p:sp>
      <p:sp>
        <p:nvSpPr>
          <p:cNvPr id="3" name="Content Placeholder 2"/>
          <p:cNvSpPr>
            <a:spLocks noGrp="1"/>
          </p:cNvSpPr>
          <p:nvPr>
            <p:ph idx="1"/>
          </p:nvPr>
        </p:nvSpPr>
        <p:spPr/>
        <p:txBody>
          <a:bodyPr/>
          <a:lstStyle/>
          <a:p>
            <a:r>
              <a:rPr lang="en-US" dirty="0">
                <a:latin typeface="Georgia" panose="02040502050405020303" pitchFamily="18" charset="0"/>
              </a:rPr>
              <a:t>Cribriform DCIS comprises cells forming round, regular ("cookie cutter") spaces. The lumens are often filled with calcifying secretory material.</a:t>
            </a:r>
            <a:endParaRPr lang="en-US" dirty="0"/>
          </a:p>
        </p:txBody>
      </p:sp>
      <p:sp>
        <p:nvSpPr>
          <p:cNvPr id="6" name="Slide Number Placeholder 5"/>
          <p:cNvSpPr>
            <a:spLocks noGrp="1"/>
          </p:cNvSpPr>
          <p:nvPr>
            <p:ph type="sldNum" sz="quarter" idx="12"/>
          </p:nvPr>
        </p:nvSpPr>
        <p:spPr/>
        <p:txBody>
          <a:bodyPr/>
          <a:lstStyle/>
          <a:p>
            <a:endParaRPr lang="en-US" dirty="0"/>
          </a:p>
        </p:txBody>
      </p:sp>
      <p:pic>
        <p:nvPicPr>
          <p:cNvPr id="7" name="Picture 6" descr="cribiform-dci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1800" y="2857500"/>
            <a:ext cx="3898900" cy="3898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914178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Ductal Carcinoma in Situ</a:t>
            </a:r>
          </a:p>
        </p:txBody>
      </p:sp>
      <p:sp>
        <p:nvSpPr>
          <p:cNvPr id="8" name="Text Placeholder 7"/>
          <p:cNvSpPr>
            <a:spLocks noGrp="1"/>
          </p:cNvSpPr>
          <p:nvPr>
            <p:ph type="body" idx="1"/>
          </p:nvPr>
        </p:nvSpPr>
        <p:spPr/>
        <p:txBody>
          <a:bodyPr/>
          <a:lstStyle/>
          <a:p>
            <a:r>
              <a:rPr lang="en-US" dirty="0"/>
              <a:t>Solid Pattern</a:t>
            </a:r>
          </a:p>
        </p:txBody>
      </p:sp>
      <p:pic>
        <p:nvPicPr>
          <p:cNvPr id="13" name="Content Placeholder 12" descr="12814tn.jpg"/>
          <p:cNvPicPr>
            <a:picLocks noGrp="1" noChangeAspect="1"/>
          </p:cNvPicPr>
          <p:nvPr>
            <p:ph sz="half" idx="2"/>
          </p:nvPr>
        </p:nvPicPr>
        <p:blipFill>
          <a:blip r:embed="rId2">
            <a:extLst>
              <a:ext uri="{28A0092B-C50C-407E-A947-70E740481C1C}">
                <a14:useLocalDpi xmlns:a14="http://schemas.microsoft.com/office/drawing/2010/main" val="0"/>
              </a:ext>
            </a:extLst>
          </a:blip>
          <a:srcRect l="7386" r="7386"/>
          <a:stretch>
            <a:fillRect/>
          </a:stretch>
        </p:blipFill>
        <p:spPr>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Placeholder 9"/>
          <p:cNvSpPr>
            <a:spLocks noGrp="1"/>
          </p:cNvSpPr>
          <p:nvPr>
            <p:ph type="body" sz="quarter" idx="3"/>
          </p:nvPr>
        </p:nvSpPr>
        <p:spPr/>
        <p:txBody>
          <a:bodyPr/>
          <a:lstStyle/>
          <a:p>
            <a:r>
              <a:rPr lang="en-US" dirty="0" err="1"/>
              <a:t>Micropapillary</a:t>
            </a:r>
            <a:r>
              <a:rPr lang="en-US" dirty="0"/>
              <a:t> Pattern</a:t>
            </a:r>
          </a:p>
        </p:txBody>
      </p:sp>
      <p:sp>
        <p:nvSpPr>
          <p:cNvPr id="6" name="Slide Number Placeholder 5"/>
          <p:cNvSpPr>
            <a:spLocks noGrp="1"/>
          </p:cNvSpPr>
          <p:nvPr>
            <p:ph type="sldNum" sz="quarter" idx="12"/>
          </p:nvPr>
        </p:nvSpPr>
        <p:spPr/>
        <p:txBody>
          <a:bodyPr/>
          <a:lstStyle/>
          <a:p>
            <a:endParaRPr lang="en-US" dirty="0"/>
          </a:p>
        </p:txBody>
      </p:sp>
      <p:pic>
        <p:nvPicPr>
          <p:cNvPr id="12" name="Content Placeholder 11"/>
          <p:cNvPicPr>
            <a:picLocks noGrp="1" noChangeAspect="1"/>
          </p:cNvPicPr>
          <p:nvPr>
            <p:ph sz="quarter" idx="4"/>
          </p:nvPr>
        </p:nvPicPr>
        <p:blipFill>
          <a:blip r:embed="rId3"/>
          <a:srcRect l="1289" r="1289"/>
          <a:stretch>
            <a:fillRect/>
          </a:stretch>
        </p:blipFill>
        <p:spPr>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487804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Ductal </a:t>
            </a:r>
            <a:r>
              <a:rPr lang="en-US"/>
              <a:t>Carcinoma in Situ</a:t>
            </a:r>
          </a:p>
        </p:txBody>
      </p:sp>
      <p:sp>
        <p:nvSpPr>
          <p:cNvPr id="11" name="Content Placeholder 10"/>
          <p:cNvSpPr>
            <a:spLocks noGrp="1"/>
          </p:cNvSpPr>
          <p:nvPr>
            <p:ph idx="1"/>
          </p:nvPr>
        </p:nvSpPr>
        <p:spPr/>
        <p:txBody>
          <a:bodyPr vert="horz" lIns="91440" tIns="45720" rIns="91440" bIns="45720" rtlCol="0">
            <a:normAutofit/>
          </a:bodyPr>
          <a:lstStyle/>
          <a:p>
            <a:r>
              <a:rPr lang="en-US" dirty="0"/>
              <a:t>Clinical behavior: may vary depending on the subtype and the grade</a:t>
            </a:r>
          </a:p>
          <a:p>
            <a:pPr lvl="1"/>
            <a:r>
              <a:rPr lang="en-US" dirty="0" err="1"/>
              <a:t>Comedocarcinoma</a:t>
            </a:r>
            <a:r>
              <a:rPr lang="en-US" dirty="0"/>
              <a:t> has essentially a 100% chance of becoming invasive if left untreated. </a:t>
            </a:r>
          </a:p>
          <a:p>
            <a:pPr lvl="1"/>
            <a:r>
              <a:rPr lang="en-US" dirty="0"/>
              <a:t>Pure cribriform/</a:t>
            </a:r>
            <a:r>
              <a:rPr lang="en-US" dirty="0" err="1"/>
              <a:t>micropapillary</a:t>
            </a:r>
            <a:r>
              <a:rPr lang="en-US" dirty="0"/>
              <a:t> carries only a 30% chance of  becoming invasive carcinoma. </a:t>
            </a:r>
          </a:p>
          <a:p>
            <a:pPr lvl="1"/>
            <a:endParaRPr lang="en-US" dirty="0"/>
          </a:p>
          <a:p>
            <a:r>
              <a:rPr lang="en-US" dirty="0"/>
              <a:t>Treatment: </a:t>
            </a:r>
          </a:p>
          <a:p>
            <a:pPr lvl="1"/>
            <a:r>
              <a:rPr lang="en-US" dirty="0"/>
              <a:t>Wide local excision</a:t>
            </a:r>
          </a:p>
          <a:p>
            <a:pPr lvl="1"/>
            <a:r>
              <a:rPr lang="en-US" dirty="0"/>
              <a:t>mastectomy</a:t>
            </a:r>
          </a:p>
          <a:p>
            <a:endParaRPr lang="en-US" dirty="0"/>
          </a:p>
        </p:txBody>
      </p:sp>
      <p:sp>
        <p:nvSpPr>
          <p:cNvPr id="9" name="Slide Number Placeholder 8"/>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1941747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Paget’s Disease</a:t>
            </a:r>
          </a:p>
        </p:txBody>
      </p:sp>
      <p:sp>
        <p:nvSpPr>
          <p:cNvPr id="3" name="Content Placeholder 2"/>
          <p:cNvSpPr>
            <a:spLocks noGrp="1"/>
          </p:cNvSpPr>
          <p:nvPr>
            <p:ph idx="1"/>
          </p:nvPr>
        </p:nvSpPr>
        <p:spPr/>
        <p:txBody>
          <a:bodyPr vert="horz" lIns="91440" tIns="45720" rIns="91440" bIns="45720" rtlCol="0">
            <a:normAutofit/>
          </a:bodyPr>
          <a:lstStyle/>
          <a:p>
            <a:r>
              <a:rPr lang="en-US" dirty="0"/>
              <a:t>Paget's disease of the breast is a rare type of breast cancer that is characterized by a red, scaly eczematous lesion on the nipple and surrounding areola.</a:t>
            </a:r>
          </a:p>
          <a:p>
            <a:endParaRPr lang="en-US" dirty="0"/>
          </a:p>
          <a:p>
            <a:r>
              <a:rPr lang="en-US" dirty="0"/>
              <a:t>Paget’s disease may be subtle or appear as an eroded and weeping erythematous eruption. Pruritus is common and it might be mistaken for eczema.</a:t>
            </a:r>
          </a:p>
          <a:p>
            <a:endParaRPr lang="en-US" dirty="0"/>
          </a:p>
          <a:p>
            <a:r>
              <a:rPr lang="en-US" dirty="0"/>
              <a:t>Malignant cells are called Paget cells and are found scattered in the epidermis.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1275561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Paget’s Disease</a:t>
            </a:r>
          </a:p>
        </p:txBody>
      </p:sp>
      <p:sp>
        <p:nvSpPr>
          <p:cNvPr id="6" name="Slide Number Placeholder 5"/>
          <p:cNvSpPr>
            <a:spLocks noGrp="1"/>
          </p:cNvSpPr>
          <p:nvPr>
            <p:ph type="sldNum" sz="quarter" idx="12"/>
          </p:nvPr>
        </p:nvSpPr>
        <p:spPr/>
        <p:txBody>
          <a:bodyPr/>
          <a:lstStyle/>
          <a:p>
            <a:endParaRPr lang="en-US" dirty="0"/>
          </a:p>
        </p:txBody>
      </p:sp>
      <p:pic>
        <p:nvPicPr>
          <p:cNvPr id="7" name="Picture Placeholder 7"/>
          <p:cNvPicPr>
            <a:picLocks noChangeAspect="1"/>
          </p:cNvPicPr>
          <p:nvPr/>
        </p:nvPicPr>
        <p:blipFill>
          <a:blip r:embed="rId2"/>
          <a:srcRect l="10559" r="10559"/>
          <a:stretch>
            <a:fillRect/>
          </a:stretch>
        </p:blipFill>
        <p:spPr>
          <a:xfrm>
            <a:off x="2712806" y="1483588"/>
            <a:ext cx="6998965" cy="4701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016449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Paget’s Disease</a:t>
            </a:r>
          </a:p>
        </p:txBody>
      </p:sp>
      <p:pic>
        <p:nvPicPr>
          <p:cNvPr id="7" name="Content Placeholder 6" descr="Figure-1-Right-breast-at-initial-presentation-Erosion-and-redness-of-the-nipple-were.png"/>
          <p:cNvPicPr>
            <a:picLocks noGrp="1" noChangeAspect="1"/>
          </p:cNvPicPr>
          <p:nvPr>
            <p:ph idx="1"/>
          </p:nvPr>
        </p:nvPicPr>
        <p:blipFill rotWithShape="1">
          <a:blip r:embed="rId2">
            <a:extLst>
              <a:ext uri="{28A0092B-C50C-407E-A947-70E740481C1C}">
                <a14:useLocalDpi xmlns:a14="http://schemas.microsoft.com/office/drawing/2010/main" val="0"/>
              </a:ext>
            </a:extLst>
          </a:blip>
          <a:srcRect l="-277" t="42436" r="277" b="8464"/>
          <a:stretch/>
        </p:blipFill>
        <p:spPr>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4405032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Paget’s Disease</a:t>
            </a:r>
          </a:p>
        </p:txBody>
      </p:sp>
      <p:sp>
        <p:nvSpPr>
          <p:cNvPr id="3" name="Content Placeholder 2"/>
          <p:cNvSpPr>
            <a:spLocks noGrp="1"/>
          </p:cNvSpPr>
          <p:nvPr>
            <p:ph idx="1"/>
          </p:nvPr>
        </p:nvSpPr>
        <p:spPr/>
        <p:txBody>
          <a:bodyPr vert="horz" lIns="91440" tIns="45720" rIns="91440" bIns="45720" rtlCol="0">
            <a:normAutofit/>
          </a:bodyPr>
          <a:lstStyle/>
          <a:p>
            <a:r>
              <a:rPr lang="en-US" dirty="0"/>
              <a:t>The histologic hallmark of Paget’s disease of the nipple is the infiltration of the epidermis by large neoplastic ductal cells with abundant cytoplasm, pleomorphic nuclei and prominent nucleoli. The cells usually stain positively for mucin.</a:t>
            </a:r>
          </a:p>
          <a:p>
            <a:endParaRPr lang="en-US" dirty="0"/>
          </a:p>
          <a:p>
            <a:r>
              <a:rPr lang="en-US" dirty="0"/>
              <a:t>Paget cells extend from DCIS within the ductal system into nipple skin without crossing the basement membrane.</a:t>
            </a:r>
          </a:p>
          <a:p>
            <a:endParaRPr lang="en-US" dirty="0"/>
          </a:p>
          <a:p>
            <a:r>
              <a:rPr lang="en-US" dirty="0"/>
              <a:t>Palpable mass can be seen in 50% of women with Paget disease indicating an underlying invasive carcinoma near by.</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626659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Paget’s Disease</a:t>
            </a:r>
          </a:p>
        </p:txBody>
      </p:sp>
      <p:sp>
        <p:nvSpPr>
          <p:cNvPr id="6" name="Slide Number Placeholder 5"/>
          <p:cNvSpPr>
            <a:spLocks noGrp="1"/>
          </p:cNvSpPr>
          <p:nvPr>
            <p:ph type="sldNum" sz="quarter" idx="12"/>
          </p:nvPr>
        </p:nvSpPr>
        <p:spPr/>
        <p:txBody>
          <a:bodyPr/>
          <a:lstStyle/>
          <a:p>
            <a:endParaRPr lang="en-US" dirty="0"/>
          </a:p>
        </p:txBody>
      </p:sp>
      <p:pic>
        <p:nvPicPr>
          <p:cNvPr id="9" name="Picture 8" descr="Screen Shot 2018-02-09 at 11.41.1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9490" y="1636473"/>
            <a:ext cx="6388100" cy="444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82196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Lobular Carcinoma in Situ</a:t>
            </a:r>
          </a:p>
        </p:txBody>
      </p:sp>
      <p:sp>
        <p:nvSpPr>
          <p:cNvPr id="3" name="Content Placeholder 2"/>
          <p:cNvSpPr>
            <a:spLocks noGrp="1"/>
          </p:cNvSpPr>
          <p:nvPr>
            <p:ph idx="1"/>
          </p:nvPr>
        </p:nvSpPr>
        <p:spPr>
          <a:xfrm>
            <a:off x="2589212" y="2133599"/>
            <a:ext cx="8915400" cy="4092539"/>
          </a:xfrm>
        </p:spPr>
        <p:txBody>
          <a:bodyPr vert="horz" lIns="91440" tIns="45720" rIns="91440" bIns="45720" rtlCol="0">
            <a:normAutofit fontScale="92500" lnSpcReduction="10000"/>
          </a:bodyPr>
          <a:lstStyle/>
          <a:p>
            <a:r>
              <a:rPr lang="en-US" dirty="0"/>
              <a:t>LCIS alone is always an incidental finding in breast biopsies performed for another reason. LCIS does not form a palpable mass and cannot be detected clinically on palpation or on gross pathological examination. </a:t>
            </a:r>
          </a:p>
          <a:p>
            <a:r>
              <a:rPr lang="en-US" dirty="0"/>
              <a:t>Microcalcifications in LCIS are infrequent and so mammography is not useful for detection. </a:t>
            </a:r>
          </a:p>
          <a:p>
            <a:r>
              <a:rPr lang="en-US" dirty="0"/>
              <a:t>LCIS is uncommon.</a:t>
            </a:r>
          </a:p>
          <a:p>
            <a:r>
              <a:rPr lang="en-US" dirty="0"/>
              <a:t>LCIS tends to be multicentric and bilateral and therefore subsequent carcinomas  can occur both breasts. </a:t>
            </a:r>
          </a:p>
          <a:p>
            <a:r>
              <a:rPr lang="en-US" dirty="0"/>
              <a:t>Clinical behavior </a:t>
            </a:r>
          </a:p>
          <a:p>
            <a:pPr lvl="1"/>
            <a:r>
              <a:rPr lang="en-US" dirty="0"/>
              <a:t>If LCIS is left untreated, about 30% of women develop an invasive cancer within 20 years of diagnosis. The invasive cancer that develops is usually lobular (but can be ductal too). </a:t>
            </a:r>
          </a:p>
          <a:p>
            <a:pPr lvl="1"/>
            <a:r>
              <a:rPr lang="en-US" dirty="0"/>
              <a:t>LCIS is a marker of increased cancer risk in both breasts</a:t>
            </a:r>
          </a:p>
          <a:p>
            <a:endParaRPr lang="en-US" dirty="0"/>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387594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914400"/>
          </a:xfrm>
        </p:spPr>
        <p:txBody>
          <a:bodyPr/>
          <a:lstStyle/>
          <a:p>
            <a:pPr eaLnBrk="1" hangingPunct="1"/>
            <a:r>
              <a:rPr lang="en-US" dirty="0"/>
              <a:t>Breast Infection</a:t>
            </a:r>
          </a:p>
        </p:txBody>
      </p:sp>
      <p:sp>
        <p:nvSpPr>
          <p:cNvPr id="6" name="Content Placeholder 5"/>
          <p:cNvSpPr>
            <a:spLocks noGrp="1"/>
          </p:cNvSpPr>
          <p:nvPr>
            <p:ph sz="half" idx="1"/>
          </p:nvPr>
        </p:nvSpPr>
        <p:spPr>
          <a:xfrm>
            <a:off x="1981200" y="4088431"/>
            <a:ext cx="4038600" cy="3090930"/>
          </a:xfrm>
        </p:spPr>
        <p:txBody>
          <a:bodyPr>
            <a:noAutofit/>
          </a:bodyPr>
          <a:lstStyle/>
          <a:p>
            <a:pPr marL="0" indent="0">
              <a:buNone/>
            </a:pPr>
            <a:r>
              <a:rPr lang="en-US" sz="2800" b="1" dirty="0"/>
              <a:t>Lactational</a:t>
            </a:r>
          </a:p>
          <a:p>
            <a:endParaRPr lang="en-US" sz="2000" dirty="0"/>
          </a:p>
          <a:p>
            <a:endParaRPr lang="en-US" sz="2000" dirty="0"/>
          </a:p>
        </p:txBody>
      </p:sp>
      <p:sp>
        <p:nvSpPr>
          <p:cNvPr id="2" name="Content Placeholder 1"/>
          <p:cNvSpPr>
            <a:spLocks noGrp="1"/>
          </p:cNvSpPr>
          <p:nvPr>
            <p:ph sz="half" idx="2"/>
          </p:nvPr>
        </p:nvSpPr>
        <p:spPr>
          <a:xfrm>
            <a:off x="6172200" y="4099068"/>
            <a:ext cx="5587409" cy="3090930"/>
          </a:xfrm>
        </p:spPr>
        <p:txBody>
          <a:bodyPr>
            <a:noAutofit/>
          </a:bodyPr>
          <a:lstStyle/>
          <a:p>
            <a:pPr marL="0" indent="0">
              <a:buNone/>
            </a:pPr>
            <a:r>
              <a:rPr lang="en-US" sz="2800" b="1" dirty="0"/>
              <a:t>Non-lactational </a:t>
            </a:r>
          </a:p>
          <a:p>
            <a:pPr marL="0" indent="0">
              <a:buNone/>
            </a:pPr>
            <a:r>
              <a:rPr lang="en-US" sz="2800" b="1" dirty="0"/>
              <a:t>(Periductal Infection)</a:t>
            </a:r>
          </a:p>
        </p:txBody>
      </p:sp>
      <p:sp>
        <p:nvSpPr>
          <p:cNvPr id="6148" name="Line 6"/>
          <p:cNvSpPr>
            <a:spLocks noChangeShapeType="1"/>
          </p:cNvSpPr>
          <p:nvPr/>
        </p:nvSpPr>
        <p:spPr bwMode="auto">
          <a:xfrm>
            <a:off x="2286000" y="795269"/>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10242" name="Picture 2" descr="http://www.vashishtsurgicalservices.co.uk/images/pics/abscess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4146" y="1078777"/>
            <a:ext cx="4756108" cy="2834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346847"/>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Lobular Carcinoma in Situ</a:t>
            </a:r>
          </a:p>
        </p:txBody>
      </p:sp>
      <p:sp>
        <p:nvSpPr>
          <p:cNvPr id="3" name="Content Placeholder 2"/>
          <p:cNvSpPr>
            <a:spLocks noGrp="1"/>
          </p:cNvSpPr>
          <p:nvPr>
            <p:ph idx="1"/>
          </p:nvPr>
        </p:nvSpPr>
        <p:spPr/>
        <p:txBody>
          <a:bodyPr/>
          <a:lstStyle/>
          <a:p>
            <a:r>
              <a:rPr lang="en-US" dirty="0"/>
              <a:t>Histology: monomorphic population of small, rounded cells fills and expands the </a:t>
            </a:r>
            <a:r>
              <a:rPr lang="en-US" dirty="0" err="1"/>
              <a:t>acini</a:t>
            </a:r>
            <a:r>
              <a:rPr lang="en-US" dirty="0"/>
              <a:t> of lobules. The underlying lobular architecture can still be recognized.</a:t>
            </a:r>
          </a:p>
          <a:p>
            <a:endParaRPr lang="en-US" dirty="0"/>
          </a:p>
        </p:txBody>
      </p:sp>
      <p:sp>
        <p:nvSpPr>
          <p:cNvPr id="6" name="Slide Number Placeholder 5"/>
          <p:cNvSpPr>
            <a:spLocks noGrp="1"/>
          </p:cNvSpPr>
          <p:nvPr>
            <p:ph type="sldNum" sz="quarter" idx="12"/>
          </p:nvPr>
        </p:nvSpPr>
        <p:spPr/>
        <p:txBody>
          <a:bodyPr/>
          <a:lstStyle/>
          <a:p>
            <a:endParaRPr lang="en-US" dirty="0"/>
          </a:p>
        </p:txBody>
      </p:sp>
      <p:pic>
        <p:nvPicPr>
          <p:cNvPr id="7" name="Picture 6" descr="stroma-i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451" y="3190236"/>
            <a:ext cx="4281073" cy="28540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3"/>
          <a:stretch>
            <a:fillRect/>
          </a:stretch>
        </p:blipFill>
        <p:spPr>
          <a:xfrm>
            <a:off x="7060356" y="3180879"/>
            <a:ext cx="4000300" cy="28626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755610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Breast Carcinoma</a:t>
            </a:r>
          </a:p>
        </p:txBody>
      </p:sp>
      <p:sp>
        <p:nvSpPr>
          <p:cNvPr id="3" name="Content Placeholder 2"/>
          <p:cNvSpPr>
            <a:spLocks noGrp="1"/>
          </p:cNvSpPr>
          <p:nvPr>
            <p:ph idx="1"/>
          </p:nvPr>
        </p:nvSpPr>
        <p:spPr>
          <a:xfrm>
            <a:off x="2589212" y="2133600"/>
            <a:ext cx="8915400" cy="4104868"/>
          </a:xfrm>
        </p:spPr>
        <p:txBody>
          <a:bodyPr vert="horz" lIns="91440" tIns="45720" rIns="91440" bIns="45720" rtlCol="0">
            <a:normAutofit fontScale="92500" lnSpcReduction="10000"/>
          </a:bodyPr>
          <a:lstStyle/>
          <a:p>
            <a:r>
              <a:rPr lang="en-US" dirty="0"/>
              <a:t>Invasive breast carcinoma is a tumor that has extended across the basement membrane. This permits access to </a:t>
            </a:r>
            <a:r>
              <a:rPr lang="en-US" dirty="0" err="1"/>
              <a:t>lymphatics</a:t>
            </a:r>
            <a:r>
              <a:rPr lang="en-US" dirty="0"/>
              <a:t> and vessels therefore the potential to metastasize.</a:t>
            </a:r>
          </a:p>
          <a:p>
            <a:endParaRPr lang="en-US" dirty="0"/>
          </a:p>
          <a:p>
            <a:r>
              <a:rPr lang="en-US" dirty="0"/>
              <a:t>Invasive breast carcinoma is subdivided into:</a:t>
            </a:r>
          </a:p>
          <a:p>
            <a:pPr lvl="1"/>
            <a:r>
              <a:rPr lang="en-US" dirty="0"/>
              <a:t>Ductal 80% (NOS= no otherwise specified)</a:t>
            </a:r>
          </a:p>
          <a:p>
            <a:pPr lvl="1"/>
            <a:r>
              <a:rPr lang="en-US" dirty="0"/>
              <a:t>Lobular 10%</a:t>
            </a:r>
          </a:p>
          <a:p>
            <a:pPr lvl="1"/>
            <a:r>
              <a:rPr lang="en-US" dirty="0"/>
              <a:t>Tubular 6%</a:t>
            </a:r>
          </a:p>
          <a:p>
            <a:pPr lvl="1"/>
            <a:r>
              <a:rPr lang="en-US" dirty="0"/>
              <a:t>Mucinous(Colloid) 2%</a:t>
            </a:r>
          </a:p>
          <a:p>
            <a:pPr lvl="1"/>
            <a:r>
              <a:rPr lang="en-US" dirty="0"/>
              <a:t>Medullary 2%</a:t>
            </a:r>
          </a:p>
          <a:p>
            <a:pPr lvl="1"/>
            <a:r>
              <a:rPr lang="en-US" dirty="0"/>
              <a:t>Papillary 1%</a:t>
            </a:r>
          </a:p>
          <a:p>
            <a:pPr lvl="1"/>
            <a:r>
              <a:rPr lang="en-US" dirty="0" err="1"/>
              <a:t>Metaplastic</a:t>
            </a:r>
            <a:r>
              <a:rPr lang="en-US" dirty="0"/>
              <a:t> Carcinoma 1%</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6455249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 of Invasive Breast Cancer</a:t>
            </a:r>
          </a:p>
        </p:txBody>
      </p:sp>
      <p:sp>
        <p:nvSpPr>
          <p:cNvPr id="3" name="Content Placeholder 2"/>
          <p:cNvSpPr>
            <a:spLocks noGrp="1"/>
          </p:cNvSpPr>
          <p:nvPr>
            <p:ph idx="1"/>
          </p:nvPr>
        </p:nvSpPr>
        <p:spPr>
          <a:xfrm>
            <a:off x="2589212" y="2133599"/>
            <a:ext cx="8915400" cy="3993907"/>
          </a:xfrm>
        </p:spPr>
        <p:txBody>
          <a:bodyPr vert="horz" lIns="91440" tIns="45720" rIns="91440" bIns="45720" rtlCol="0">
            <a:normAutofit fontScale="92500" lnSpcReduction="10000"/>
          </a:bodyPr>
          <a:lstStyle/>
          <a:p>
            <a:r>
              <a:rPr lang="en-US" dirty="0"/>
              <a:t>Palpable mass.</a:t>
            </a:r>
          </a:p>
          <a:p>
            <a:endParaRPr lang="en-US" dirty="0"/>
          </a:p>
          <a:p>
            <a:r>
              <a:rPr lang="en-US" dirty="0"/>
              <a:t>About half of the patients will have axillary lymph node metastases.</a:t>
            </a:r>
          </a:p>
          <a:p>
            <a:endParaRPr lang="en-US" dirty="0"/>
          </a:p>
          <a:p>
            <a:r>
              <a:rPr lang="en-US" dirty="0"/>
              <a:t>Larger carcinomas may be fixed to the chest wall or cause dimpling of the skin. </a:t>
            </a:r>
          </a:p>
          <a:p>
            <a:endParaRPr lang="en-US" dirty="0"/>
          </a:p>
          <a:p>
            <a:r>
              <a:rPr lang="en-US" dirty="0" err="1"/>
              <a:t>Lymphatics</a:t>
            </a:r>
            <a:r>
              <a:rPr lang="en-US" dirty="0"/>
              <a:t> may become involved and the lymphatic drainage of that area and the overlying skin gets blocked causing lymphedema and thickening of the skin, a change referred to as peau d'orange. </a:t>
            </a:r>
          </a:p>
          <a:p>
            <a:endParaRPr lang="en-US" dirty="0"/>
          </a:p>
          <a:p>
            <a:r>
              <a:rPr lang="en-US" dirty="0"/>
              <a:t>When the tumor involves the central portion of the breast, retraction of the nipple may develop. </a:t>
            </a:r>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0502448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 of Invasive Breast Cancer</a:t>
            </a:r>
          </a:p>
        </p:txBody>
      </p:sp>
      <p:sp>
        <p:nvSpPr>
          <p:cNvPr id="6" name="Slide Number Placeholder 5"/>
          <p:cNvSpPr>
            <a:spLocks noGrp="1"/>
          </p:cNvSpPr>
          <p:nvPr>
            <p:ph type="sldNum" sz="quarter" idx="12"/>
          </p:nvPr>
        </p:nvSpPr>
        <p:spPr/>
        <p:txBody>
          <a:bodyPr/>
          <a:lstStyle/>
          <a:p>
            <a:endParaRPr lang="en-US" dirty="0"/>
          </a:p>
        </p:txBody>
      </p:sp>
      <p:pic>
        <p:nvPicPr>
          <p:cNvPr id="9" name="Picture 8" descr="fa29c2b8b2bebec6f6334c5a325ec909.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246" y="2650732"/>
            <a:ext cx="4750832" cy="31593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20130607_1117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7079" y="2401420"/>
            <a:ext cx="3798558" cy="36798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099503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 of Invasive Breast Cancer</a:t>
            </a:r>
          </a:p>
        </p:txBody>
      </p:sp>
      <p:sp>
        <p:nvSpPr>
          <p:cNvPr id="3" name="Content Placeholder 2"/>
          <p:cNvSpPr>
            <a:spLocks noGrp="1"/>
          </p:cNvSpPr>
          <p:nvPr>
            <p:ph idx="1"/>
          </p:nvPr>
        </p:nvSpPr>
        <p:spPr/>
        <p:txBody>
          <a:bodyPr/>
          <a:lstStyle/>
          <a:p>
            <a:r>
              <a:rPr lang="en-US" dirty="0"/>
              <a:t>On mammography, invasive carcinomas commonly present as a density.</a:t>
            </a:r>
          </a:p>
          <a:p>
            <a:endParaRPr lang="en-US" dirty="0"/>
          </a:p>
          <a:p>
            <a:r>
              <a:rPr lang="en-US" dirty="0"/>
              <a:t>Invasive carcinomas presenting as mammographic calcifications without an associated density are usually very small in size.</a:t>
            </a:r>
          </a:p>
          <a:p>
            <a:endParaRPr lang="en-US" dirty="0"/>
          </a:p>
          <a:p>
            <a:r>
              <a:rPr lang="en-US" dirty="0"/>
              <a:t>The term "inflammatory carcinoma" refers to the clinical presentation of a carcinoma extensively involving dermal </a:t>
            </a:r>
            <a:r>
              <a:rPr lang="en-US" dirty="0" err="1"/>
              <a:t>lymphatics</a:t>
            </a:r>
            <a:r>
              <a:rPr lang="en-US" dirty="0"/>
              <a:t>, resulting in an enlarged erythematous breast. The diagnosis is made on clinical grounds and does not correlate with a specific histologic type of carcinoma </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1806290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 of Invasive Breast Cancer</a:t>
            </a:r>
          </a:p>
        </p:txBody>
      </p:sp>
      <p:sp>
        <p:nvSpPr>
          <p:cNvPr id="6" name="Slide Number Placeholder 5"/>
          <p:cNvSpPr>
            <a:spLocks noGrp="1"/>
          </p:cNvSpPr>
          <p:nvPr>
            <p:ph type="sldNum" sz="quarter" idx="12"/>
          </p:nvPr>
        </p:nvSpPr>
        <p:spPr/>
        <p:txBody>
          <a:bodyPr/>
          <a:lstStyle/>
          <a:p>
            <a:endParaRPr lang="en-US" dirty="0"/>
          </a:p>
        </p:txBody>
      </p:sp>
      <p:pic>
        <p:nvPicPr>
          <p:cNvPr id="7" name="Picture 6" descr="inflammatory breast ca -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7820" y="2120587"/>
            <a:ext cx="2730948" cy="39483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2389-12440-1-PB.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1156" y="2371277"/>
            <a:ext cx="6172552" cy="34527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070412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Ductal Carcinoma, NOS</a:t>
            </a:r>
          </a:p>
        </p:txBody>
      </p:sp>
      <p:sp>
        <p:nvSpPr>
          <p:cNvPr id="3" name="Content Placeholder 2"/>
          <p:cNvSpPr>
            <a:spLocks noGrp="1"/>
          </p:cNvSpPr>
          <p:nvPr>
            <p:ph idx="1"/>
          </p:nvPr>
        </p:nvSpPr>
        <p:spPr/>
        <p:txBody>
          <a:bodyPr vert="horz" lIns="91440" tIns="45720" rIns="91440" bIns="45720" rtlCol="0">
            <a:normAutofit/>
          </a:bodyPr>
          <a:lstStyle/>
          <a:p>
            <a:r>
              <a:rPr lang="en-US" dirty="0"/>
              <a:t>Invasive ductal carcinoma, NOS, is the most common type of breast cancer, forming up to 80% of these cancers.</a:t>
            </a:r>
          </a:p>
          <a:p>
            <a:endParaRPr lang="en-US" dirty="0"/>
          </a:p>
          <a:p>
            <a:r>
              <a:rPr lang="en-US" dirty="0"/>
              <a:t>Most of these tumors induce a marked fibroblastic (</a:t>
            </a:r>
            <a:r>
              <a:rPr lang="en-US" dirty="0" err="1"/>
              <a:t>desmoplastic</a:t>
            </a:r>
            <a:r>
              <a:rPr lang="en-US" dirty="0"/>
              <a:t>) stromal reaction to the invading tumor cells producing a palpable mass with a hard consistency (</a:t>
            </a:r>
            <a:r>
              <a:rPr lang="en-US" dirty="0" err="1"/>
              <a:t>scirrhous</a:t>
            </a:r>
            <a:r>
              <a:rPr lang="en-US" dirty="0"/>
              <a:t> carcinoma). And therefore a palpable mass is the most common presentation. </a:t>
            </a:r>
          </a:p>
          <a:p>
            <a:endParaRPr lang="en-US" dirty="0"/>
          </a:p>
          <a:p>
            <a:r>
              <a:rPr lang="en-US" dirty="0"/>
              <a:t>The tumor shows an infiltrative attachment to the surrounding structures and may cause dimpling of the skin (due to traction on suspensory ligaments) or nipple retraction. </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133722118"/>
      </p:ext>
    </p:extLst>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Ductal Carcinoma, NOS</a:t>
            </a:r>
          </a:p>
        </p:txBody>
      </p:sp>
      <p:sp>
        <p:nvSpPr>
          <p:cNvPr id="6" name="Slide Number Placeholder 5"/>
          <p:cNvSpPr>
            <a:spLocks noGrp="1"/>
          </p:cNvSpPr>
          <p:nvPr>
            <p:ph type="sldNum" sz="quarter" idx="12"/>
          </p:nvPr>
        </p:nvSpPr>
        <p:spPr/>
        <p:txBody>
          <a:bodyPr/>
          <a:lstStyle/>
          <a:p>
            <a:endParaRPr lang="en-US" dirty="0"/>
          </a:p>
        </p:txBody>
      </p:sp>
      <p:pic>
        <p:nvPicPr>
          <p:cNvPr id="7" name="Picture 2" descr="http://aegiscreative.com/wp-content/uploads/2014/01/Figure-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58" y="2480867"/>
            <a:ext cx="8812212" cy="30622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703718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Ductal Carcinoma, NOS</a:t>
            </a:r>
          </a:p>
        </p:txBody>
      </p:sp>
      <p:sp>
        <p:nvSpPr>
          <p:cNvPr id="3" name="Content Placeholder 2"/>
          <p:cNvSpPr>
            <a:spLocks noGrp="1"/>
          </p:cNvSpPr>
          <p:nvPr>
            <p:ph idx="1"/>
          </p:nvPr>
        </p:nvSpPr>
        <p:spPr/>
        <p:txBody>
          <a:bodyPr vert="horz" lIns="91440" tIns="45720" rIns="91440" bIns="45720" rtlCol="0">
            <a:normAutofit/>
          </a:bodyPr>
          <a:lstStyle/>
          <a:p>
            <a:r>
              <a:rPr lang="en-US" dirty="0"/>
              <a:t>Grossly: tumor is firm, hard, with an irregular borders.</a:t>
            </a:r>
          </a:p>
          <a:p>
            <a:endParaRPr lang="en-US" dirty="0"/>
          </a:p>
          <a:p>
            <a:r>
              <a:rPr lang="en-US" dirty="0"/>
              <a:t>Cut surface: gritty and shows irregular margins with stellate infiltration (sometimes it can be soft and well demarcated) and in the center there are small foci of chalky white </a:t>
            </a:r>
            <a:r>
              <a:rPr lang="en-US" dirty="0" err="1"/>
              <a:t>stroma</a:t>
            </a:r>
            <a:r>
              <a:rPr lang="en-US" dirty="0"/>
              <a:t> and occasionally calcifications which have characteristic grating sound when cut or scraped.</a:t>
            </a:r>
          </a:p>
          <a:p>
            <a:endParaRPr lang="en-US" dirty="0"/>
          </a:p>
          <a:p>
            <a:r>
              <a:rPr lang="en-US" dirty="0"/>
              <a:t>IDC is usually accompanied by varying amounts of DCIS.</a:t>
            </a:r>
          </a:p>
          <a:p>
            <a:endParaRPr lang="en-US" dirty="0"/>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6848223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CB12EB-59DC-6279-5012-6D39C3FB9A71}"/>
              </a:ext>
            </a:extLst>
          </p:cNvPr>
          <p:cNvSpPr>
            <a:spLocks noGrp="1"/>
          </p:cNvSpPr>
          <p:nvPr>
            <p:ph type="title"/>
          </p:nvPr>
        </p:nvSpPr>
        <p:spPr/>
        <p:txBody>
          <a:bodyPr/>
          <a:lstStyle/>
          <a:p>
            <a:endParaRPr lang="en-US"/>
          </a:p>
        </p:txBody>
      </p:sp>
      <p:sp>
        <p:nvSpPr>
          <p:cNvPr id="4" name="Date Placeholder 3">
            <a:extLst>
              <a:ext uri="{FF2B5EF4-FFF2-40B4-BE49-F238E27FC236}">
                <a16:creationId xmlns:a16="http://schemas.microsoft.com/office/drawing/2014/main" xmlns="" id="{89E3E567-8F86-0669-DE7C-C0D5C546215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xmlns="" id="{B48B5309-BE74-5D4E-B3B0-085790A940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8F7DF6C1-ADDB-808C-5802-931497A149B2}"/>
              </a:ext>
            </a:extLst>
          </p:cNvPr>
          <p:cNvSpPr>
            <a:spLocks noGrp="1"/>
          </p:cNvSpPr>
          <p:nvPr>
            <p:ph type="sldNum" sz="quarter" idx="12"/>
          </p:nvPr>
        </p:nvSpPr>
        <p:spPr/>
        <p:txBody>
          <a:bodyPr/>
          <a:lstStyle/>
          <a:p>
            <a:endParaRPr lang="en-US" dirty="0"/>
          </a:p>
        </p:txBody>
      </p:sp>
      <p:pic>
        <p:nvPicPr>
          <p:cNvPr id="7" name="Picture 4" descr="Ca dojke2">
            <a:extLst>
              <a:ext uri="{FF2B5EF4-FFF2-40B4-BE49-F238E27FC236}">
                <a16:creationId xmlns:a16="http://schemas.microsoft.com/office/drawing/2014/main" xmlns="" id="{9B101BE9-1952-76A1-E225-00D17AEC9B46}"/>
              </a:ext>
            </a:extLst>
          </p:cNvPr>
          <p:cNvPicPr>
            <a:picLocks noGrp="1" noChangeAspect="1" noChangeArrowheads="1"/>
          </p:cNvPicPr>
          <p:nvPr>
            <p:ph idx="1"/>
          </p:nvPr>
        </p:nvPicPr>
        <p:blipFill>
          <a:blip r:embed="rId2"/>
          <a:srcRect/>
          <a:stretch>
            <a:fillRect/>
          </a:stretch>
        </p:blipFill>
        <p:spPr bwMode="auto">
          <a:xfrm>
            <a:off x="2092127" y="1853946"/>
            <a:ext cx="4315968" cy="3150108"/>
          </a:xfrm>
          <a:prstGeom prst="rect">
            <a:avLst/>
          </a:prstGeom>
          <a:noFill/>
          <a:ln w="9525">
            <a:solidFill>
              <a:schemeClr val="accent2">
                <a:lumMod val="75000"/>
              </a:schemeClr>
            </a:solidFill>
            <a:miter lim="800000"/>
            <a:headEnd/>
            <a:tailEnd/>
          </a:ln>
          <a:effectLst/>
        </p:spPr>
      </p:pic>
      <p:pic>
        <p:nvPicPr>
          <p:cNvPr id="8" name="Picture 4" descr="Ca dojke1">
            <a:extLst>
              <a:ext uri="{FF2B5EF4-FFF2-40B4-BE49-F238E27FC236}">
                <a16:creationId xmlns:a16="http://schemas.microsoft.com/office/drawing/2014/main" xmlns="" id="{DAB841BA-5C0E-473C-1B6A-C98F34357549}"/>
              </a:ext>
            </a:extLst>
          </p:cNvPr>
          <p:cNvPicPr>
            <a:picLocks noChangeAspect="1" noChangeArrowheads="1"/>
          </p:cNvPicPr>
          <p:nvPr/>
        </p:nvPicPr>
        <p:blipFill>
          <a:blip r:embed="rId3"/>
          <a:srcRect/>
          <a:stretch>
            <a:fillRect/>
          </a:stretch>
        </p:blipFill>
        <p:spPr bwMode="auto">
          <a:xfrm>
            <a:off x="7048768" y="1554480"/>
            <a:ext cx="4250487" cy="3749040"/>
          </a:xfrm>
          <a:prstGeom prst="rect">
            <a:avLst/>
          </a:prstGeom>
          <a:noFill/>
          <a:ln w="9525">
            <a:solidFill>
              <a:schemeClr val="accent1">
                <a:lumMod val="75000"/>
              </a:schemeClr>
            </a:solidFill>
            <a:miter lim="800000"/>
            <a:headEnd/>
            <a:tailEnd/>
          </a:ln>
          <a:effectLst/>
        </p:spPr>
      </p:pic>
    </p:spTree>
    <p:extLst>
      <p:ext uri="{BB962C8B-B14F-4D97-AF65-F5344CB8AC3E}">
        <p14:creationId xmlns:p14="http://schemas.microsoft.com/office/powerpoint/2010/main" val="971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914400"/>
          </a:xfrm>
        </p:spPr>
        <p:txBody>
          <a:bodyPr/>
          <a:lstStyle/>
          <a:p>
            <a:pPr eaLnBrk="1" hangingPunct="1"/>
            <a:r>
              <a:rPr lang="en-US" dirty="0"/>
              <a:t>Breast Infection</a:t>
            </a:r>
          </a:p>
        </p:txBody>
      </p:sp>
      <p:sp>
        <p:nvSpPr>
          <p:cNvPr id="6" name="Content Placeholder 5"/>
          <p:cNvSpPr>
            <a:spLocks noGrp="1"/>
          </p:cNvSpPr>
          <p:nvPr>
            <p:ph sz="half" idx="1"/>
          </p:nvPr>
        </p:nvSpPr>
        <p:spPr>
          <a:xfrm>
            <a:off x="1981200" y="1568512"/>
            <a:ext cx="4038600" cy="3090930"/>
          </a:xfrm>
        </p:spPr>
        <p:txBody>
          <a:bodyPr>
            <a:noAutofit/>
          </a:bodyPr>
          <a:lstStyle/>
          <a:p>
            <a:pPr marL="0" indent="0">
              <a:buNone/>
            </a:pPr>
            <a:r>
              <a:rPr lang="en-US" sz="2000" b="1" dirty="0">
                <a:solidFill>
                  <a:srgbClr val="FF0000"/>
                </a:solidFill>
              </a:rPr>
              <a:t>Lactational</a:t>
            </a:r>
          </a:p>
          <a:p>
            <a:r>
              <a:rPr lang="en-US" sz="2000" dirty="0"/>
              <a:t>MCO: Staph Aureus</a:t>
            </a:r>
          </a:p>
          <a:p>
            <a:r>
              <a:rPr lang="en-US" sz="2000" dirty="0"/>
              <a:t>First 6 wks or during weaning</a:t>
            </a:r>
          </a:p>
          <a:p>
            <a:r>
              <a:rPr lang="en-US" sz="2000" dirty="0"/>
              <a:t>Either from mouth of baby or skin of nipple</a:t>
            </a:r>
          </a:p>
          <a:p>
            <a:r>
              <a:rPr lang="en-US" sz="2000" dirty="0"/>
              <a:t>Related to blockage of lactiferous ducts </a:t>
            </a:r>
            <a:r>
              <a:rPr lang="en-US" sz="2000" dirty="0">
                <a:sym typeface="Wingdings" pitchFamily="2" charset="2"/>
              </a:rPr>
              <a:t> stagnate milk  bacterial overgrowth</a:t>
            </a:r>
            <a:endParaRPr lang="en-US" sz="2000" dirty="0"/>
          </a:p>
          <a:p>
            <a:r>
              <a:rPr lang="en-US" sz="2000" dirty="0"/>
              <a:t>Diagnosis: Clinical exam and breast ultrasound</a:t>
            </a:r>
          </a:p>
          <a:p>
            <a:r>
              <a:rPr lang="en-US" sz="2000" dirty="0"/>
              <a:t>Tx: Aspiration/Drainage/Abx</a:t>
            </a:r>
          </a:p>
          <a:p>
            <a:endParaRPr lang="en-US" sz="2000" dirty="0"/>
          </a:p>
          <a:p>
            <a:endParaRPr lang="en-US" sz="2000" dirty="0"/>
          </a:p>
        </p:txBody>
      </p:sp>
      <p:sp>
        <p:nvSpPr>
          <p:cNvPr id="6148" name="Line 6"/>
          <p:cNvSpPr>
            <a:spLocks noChangeShapeType="1"/>
          </p:cNvSpPr>
          <p:nvPr/>
        </p:nvSpPr>
        <p:spPr bwMode="auto">
          <a:xfrm>
            <a:off x="2286000" y="795269"/>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3" name="Picture 4">
            <a:extLst>
              <a:ext uri="{FF2B5EF4-FFF2-40B4-BE49-F238E27FC236}">
                <a16:creationId xmlns:a16="http://schemas.microsoft.com/office/drawing/2014/main" xmlns="" id="{03EB6EFD-99CC-84E9-CC19-91F922163904}"/>
              </a:ext>
            </a:extLst>
          </p:cNvPr>
          <p:cNvPicPr>
            <a:picLocks noGrp="1" noChangeAspect="1" noChangeArrowheads="1"/>
          </p:cNvPicPr>
          <p:nvPr>
            <p:ph sz="half" idx="2"/>
          </p:nvPr>
        </p:nvPicPr>
        <p:blipFill>
          <a:blip r:embed="rId3"/>
          <a:srcRect/>
          <a:stretch>
            <a:fillRect/>
          </a:stretch>
        </p:blipFill>
        <p:spPr bwMode="auto">
          <a:xfrm>
            <a:off x="6788889" y="1114509"/>
            <a:ext cx="4302125" cy="2467137"/>
          </a:xfrm>
          <a:prstGeom prst="rect">
            <a:avLst/>
          </a:prstGeom>
          <a:noFill/>
          <a:ln w="9525">
            <a:noFill/>
            <a:miter lim="800000"/>
            <a:headEnd/>
            <a:tailEnd/>
          </a:ln>
        </p:spPr>
      </p:pic>
      <p:pic>
        <p:nvPicPr>
          <p:cNvPr id="4" name="Picture 4">
            <a:extLst>
              <a:ext uri="{FF2B5EF4-FFF2-40B4-BE49-F238E27FC236}">
                <a16:creationId xmlns:a16="http://schemas.microsoft.com/office/drawing/2014/main" xmlns="" id="{5B14A645-B3C9-14D5-41CA-30B6E4FB2771}"/>
              </a:ext>
            </a:extLst>
          </p:cNvPr>
          <p:cNvPicPr>
            <a:picLocks noChangeAspect="1" noChangeArrowheads="1"/>
          </p:cNvPicPr>
          <p:nvPr/>
        </p:nvPicPr>
        <p:blipFill>
          <a:blip r:embed="rId4"/>
          <a:srcRect/>
          <a:stretch>
            <a:fillRect/>
          </a:stretch>
        </p:blipFill>
        <p:spPr bwMode="auto">
          <a:xfrm>
            <a:off x="6788887" y="3781755"/>
            <a:ext cx="4235156" cy="2926080"/>
          </a:xfrm>
          <a:prstGeom prst="rect">
            <a:avLst/>
          </a:prstGeom>
          <a:noFill/>
          <a:ln w="9525">
            <a:solidFill>
              <a:schemeClr val="accent1">
                <a:lumMod val="60000"/>
                <a:lumOff val="40000"/>
              </a:schemeClr>
            </a:solidFill>
            <a:miter lim="800000"/>
            <a:headEnd/>
            <a:tailEnd/>
          </a:ln>
        </p:spPr>
      </p:pic>
    </p:spTree>
    <p:extLst>
      <p:ext uri="{BB962C8B-B14F-4D97-AF65-F5344CB8AC3E}">
        <p14:creationId xmlns:p14="http://schemas.microsoft.com/office/powerpoint/2010/main" val="2820835677"/>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Ductal Carcinoma, NOS</a:t>
            </a:r>
          </a:p>
        </p:txBody>
      </p:sp>
      <p:sp>
        <p:nvSpPr>
          <p:cNvPr id="6" name="Slide Number Placeholder 5"/>
          <p:cNvSpPr>
            <a:spLocks noGrp="1"/>
          </p:cNvSpPr>
          <p:nvPr>
            <p:ph type="sldNum" sz="quarter" idx="12"/>
          </p:nvPr>
        </p:nvSpPr>
        <p:spPr/>
        <p:txBody>
          <a:bodyPr/>
          <a:lstStyle/>
          <a:p>
            <a:endParaRPr lang="en-US" dirty="0"/>
          </a:p>
        </p:txBody>
      </p:sp>
      <p:pic>
        <p:nvPicPr>
          <p:cNvPr id="9" name="Picture 8" descr="invasiveductalcarcinomagross4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4258" y="1468354"/>
            <a:ext cx="7087980" cy="4786548"/>
          </a:xfrm>
          <a:prstGeom prst="rect">
            <a:avLst/>
          </a:prstGeom>
        </p:spPr>
      </p:pic>
    </p:spTree>
    <p:extLst>
      <p:ext uri="{BB962C8B-B14F-4D97-AF65-F5344CB8AC3E}">
        <p14:creationId xmlns:p14="http://schemas.microsoft.com/office/powerpoint/2010/main" val="10548147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Ductal Carcinoma, NOS</a:t>
            </a:r>
          </a:p>
        </p:txBody>
      </p:sp>
      <p:sp>
        <p:nvSpPr>
          <p:cNvPr id="3" name="Content Placeholder 2"/>
          <p:cNvSpPr>
            <a:spLocks noGrp="1"/>
          </p:cNvSpPr>
          <p:nvPr>
            <p:ph idx="1"/>
          </p:nvPr>
        </p:nvSpPr>
        <p:spPr/>
        <p:txBody>
          <a:bodyPr vert="horz" lIns="91440" tIns="45720" rIns="91440" bIns="45720" rtlCol="0">
            <a:normAutofit/>
          </a:bodyPr>
          <a:lstStyle/>
          <a:p>
            <a:r>
              <a:rPr lang="en-US" dirty="0"/>
              <a:t>Histology: the tumor cells are large and pleomorphic usually within a dense </a:t>
            </a:r>
            <a:r>
              <a:rPr lang="en-US" dirty="0" err="1"/>
              <a:t>stroma</a:t>
            </a:r>
            <a:r>
              <a:rPr lang="en-US" dirty="0"/>
              <a:t>. They are adenocarcinomas and so they show glandular formation but can also be arranged in cords or sheets of cells. </a:t>
            </a:r>
          </a:p>
          <a:p>
            <a:endParaRPr lang="en-US" dirty="0"/>
          </a:p>
          <a:p>
            <a:r>
              <a:rPr lang="en-US" dirty="0"/>
              <a:t>The tumors range from well differentiated to moderate or poorly differentiated.</a:t>
            </a:r>
          </a:p>
          <a:p>
            <a:endParaRPr lang="en-US" dirty="0"/>
          </a:p>
          <a:p>
            <a:r>
              <a:rPr lang="en-US" dirty="0"/>
              <a:t>Carcinomas associated with a large amount of DCIS require large excisions with wide margins to reduce local recurrences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3642470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Ductal Carcinoma, NOS</a:t>
            </a:r>
          </a:p>
        </p:txBody>
      </p:sp>
      <p:sp>
        <p:nvSpPr>
          <p:cNvPr id="6" name="Slide Number Placeholder 5"/>
          <p:cNvSpPr>
            <a:spLocks noGrp="1"/>
          </p:cNvSpPr>
          <p:nvPr>
            <p:ph type="sldNum" sz="quarter" idx="12"/>
          </p:nvPr>
        </p:nvSpPr>
        <p:spPr/>
        <p:txBody>
          <a:bodyPr/>
          <a:lstStyle/>
          <a:p>
            <a:endParaRPr lang="en-US" dirty="0"/>
          </a:p>
        </p:txBody>
      </p:sp>
      <p:pic>
        <p:nvPicPr>
          <p:cNvPr id="8" name="Picture 7"/>
          <p:cNvPicPr>
            <a:picLocks noChangeAspect="1"/>
          </p:cNvPicPr>
          <p:nvPr/>
        </p:nvPicPr>
        <p:blipFill>
          <a:blip r:embed="rId2"/>
          <a:stretch>
            <a:fillRect/>
          </a:stretch>
        </p:blipFill>
        <p:spPr>
          <a:xfrm>
            <a:off x="2604832" y="2083598"/>
            <a:ext cx="4282280" cy="32365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Infiltrating_ductal_carcinoma_20X.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179" y="2072926"/>
            <a:ext cx="4328083" cy="3253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297912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Lobular Carcinoma</a:t>
            </a:r>
          </a:p>
        </p:txBody>
      </p:sp>
      <p:sp>
        <p:nvSpPr>
          <p:cNvPr id="3" name="Content Placeholder 2"/>
          <p:cNvSpPr>
            <a:spLocks noGrp="1"/>
          </p:cNvSpPr>
          <p:nvPr>
            <p:ph idx="1"/>
          </p:nvPr>
        </p:nvSpPr>
        <p:spPr>
          <a:xfrm>
            <a:off x="2589212" y="2133599"/>
            <a:ext cx="8915400" cy="3969249"/>
          </a:xfrm>
        </p:spPr>
        <p:txBody>
          <a:bodyPr vert="horz" lIns="91440" tIns="45720" rIns="91440" bIns="45720" rtlCol="0">
            <a:normAutofit/>
          </a:bodyPr>
          <a:lstStyle/>
          <a:p>
            <a:r>
              <a:rPr lang="en-US" dirty="0"/>
              <a:t>It is the second most common type of invasive breast cancer forming up to 10% of breast cancers.</a:t>
            </a:r>
          </a:p>
          <a:p>
            <a:endParaRPr lang="en-US" dirty="0"/>
          </a:p>
          <a:p>
            <a:r>
              <a:rPr lang="en-US" dirty="0"/>
              <a:t>The tumor may occur alone or in combination with ductal carcinoma. </a:t>
            </a:r>
          </a:p>
          <a:p>
            <a:endParaRPr lang="en-US" dirty="0"/>
          </a:p>
          <a:p>
            <a:r>
              <a:rPr lang="en-US" dirty="0"/>
              <a:t>It tends to be bilateral and multicentric.</a:t>
            </a:r>
          </a:p>
          <a:p>
            <a:endParaRPr lang="en-US" dirty="0"/>
          </a:p>
          <a:p>
            <a:r>
              <a:rPr lang="en-US" dirty="0"/>
              <a:t>The amount of stromal reaction to the tumor varies from marked fibroblastic (</a:t>
            </a:r>
            <a:r>
              <a:rPr lang="en-US" dirty="0" err="1"/>
              <a:t>desmoplastic</a:t>
            </a:r>
            <a:r>
              <a:rPr lang="en-US" dirty="0"/>
              <a:t>) response to little reaction and therefore the presentation varies from a discrete mass to a subtle, diffuse indurated area. Most are firm to hard with irregular margins</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7249101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Invasive Lobular Carcinoma</a:t>
            </a:r>
          </a:p>
        </p:txBody>
      </p:sp>
      <p:sp>
        <p:nvSpPr>
          <p:cNvPr id="3" name="Content Placeholder 2"/>
          <p:cNvSpPr>
            <a:spLocks noGrp="1"/>
          </p:cNvSpPr>
          <p:nvPr>
            <p:ph idx="1"/>
          </p:nvPr>
        </p:nvSpPr>
        <p:spPr/>
        <p:txBody>
          <a:bodyPr/>
          <a:lstStyle/>
          <a:p>
            <a:r>
              <a:rPr lang="en-US" dirty="0"/>
              <a:t>Histology: single infiltrating malignant cells, forming a line often one cell width (called as Indian file pattern). No tubules or papillary formation.</a:t>
            </a:r>
          </a:p>
          <a:p>
            <a:endParaRPr lang="en-US" dirty="0"/>
          </a:p>
        </p:txBody>
      </p:sp>
      <p:sp>
        <p:nvSpPr>
          <p:cNvPr id="6" name="Slide Number Placeholder 5"/>
          <p:cNvSpPr>
            <a:spLocks noGrp="1"/>
          </p:cNvSpPr>
          <p:nvPr>
            <p:ph type="sldNum" sz="quarter" idx="12"/>
          </p:nvPr>
        </p:nvSpPr>
        <p:spPr/>
        <p:txBody>
          <a:bodyPr/>
          <a:lstStyle/>
          <a:p>
            <a:endParaRPr lang="en-US" dirty="0"/>
          </a:p>
        </p:txBody>
      </p:sp>
      <p:pic>
        <p:nvPicPr>
          <p:cNvPr id="8" name="Picture 7" descr="ILC-lo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1091" y="2886623"/>
            <a:ext cx="5521797" cy="36138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062045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p>
        </p:txBody>
      </p:sp>
      <p:sp>
        <p:nvSpPr>
          <p:cNvPr id="3" name="Content Placeholder 2"/>
          <p:cNvSpPr>
            <a:spLocks noGrp="1"/>
          </p:cNvSpPr>
          <p:nvPr>
            <p:ph idx="1"/>
          </p:nvPr>
        </p:nvSpPr>
        <p:spPr/>
        <p:txBody>
          <a:bodyPr vert="horz" lIns="91440" tIns="45720" rIns="91440" bIns="45720" rtlCol="0">
            <a:normAutofit/>
          </a:bodyPr>
          <a:lstStyle/>
          <a:p>
            <a:r>
              <a:rPr lang="en-US" dirty="0"/>
              <a:t>This subtype of breast cancer presents as a well circumscribed mass. </a:t>
            </a:r>
          </a:p>
          <a:p>
            <a:endParaRPr lang="en-US" dirty="0"/>
          </a:p>
          <a:p>
            <a:r>
              <a:rPr lang="en-US" dirty="0"/>
              <a:t>May be mistaken clinically and radiologically for a fibroadenoma.</a:t>
            </a:r>
          </a:p>
          <a:p>
            <a:endParaRPr lang="en-US" dirty="0"/>
          </a:p>
          <a:p>
            <a:r>
              <a:rPr lang="en-US" dirty="0"/>
              <a:t>It does not produce any fibroblastic (</a:t>
            </a:r>
            <a:r>
              <a:rPr lang="en-US" dirty="0" err="1"/>
              <a:t>desmoplastic</a:t>
            </a:r>
            <a:r>
              <a:rPr lang="en-US" dirty="0"/>
              <a:t>) reaction and therefore it is soft and fleshy. </a:t>
            </a:r>
          </a:p>
          <a:p>
            <a:endParaRPr lang="en-US" dirty="0"/>
          </a:p>
          <a:p>
            <a:r>
              <a:rPr lang="en-US" dirty="0"/>
              <a:t>Histology: the tumor is composed of solid sheets of malignant cells surrounded by many lymphocytes and plasma cells. There is scant fibrous </a:t>
            </a:r>
            <a:r>
              <a:rPr lang="en-US" dirty="0" err="1"/>
              <a:t>stroma</a:t>
            </a:r>
            <a:r>
              <a:rPr lang="en-US" dirty="0"/>
              <a:t>. </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504710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p>
        </p:txBody>
      </p:sp>
      <p:sp>
        <p:nvSpPr>
          <p:cNvPr id="4" name="Content Placeholder 3">
            <a:extLst>
              <a:ext uri="{FF2B5EF4-FFF2-40B4-BE49-F238E27FC236}">
                <a16:creationId xmlns:a16="http://schemas.microsoft.com/office/drawing/2014/main" xmlns="" id="{E7811D72-505C-C89A-DB13-45DB1FD021EF}"/>
              </a:ext>
            </a:extLst>
          </p:cNvPr>
          <p:cNvSpPr>
            <a:spLocks noGrp="1"/>
          </p:cNvSpPr>
          <p:nvPr>
            <p:ph sz="half" idx="2"/>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dirty="0"/>
          </a:p>
        </p:txBody>
      </p:sp>
      <p:pic>
        <p:nvPicPr>
          <p:cNvPr id="7" name="Picture 6"/>
          <p:cNvPicPr>
            <a:picLocks noChangeAspect="1"/>
          </p:cNvPicPr>
          <p:nvPr/>
        </p:nvPicPr>
        <p:blipFill>
          <a:blip r:embed="rId2"/>
          <a:stretch>
            <a:fillRect/>
          </a:stretch>
        </p:blipFill>
        <p:spPr>
          <a:xfrm>
            <a:off x="7048767" y="1556966"/>
            <a:ext cx="4994165" cy="356616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8" name="Picture 4">
            <a:extLst>
              <a:ext uri="{FF2B5EF4-FFF2-40B4-BE49-F238E27FC236}">
                <a16:creationId xmlns:a16="http://schemas.microsoft.com/office/drawing/2014/main" xmlns="" id="{CAF8CF0B-975F-C5EB-C6AD-5B489E0F32A3}"/>
              </a:ext>
            </a:extLst>
          </p:cNvPr>
          <p:cNvPicPr>
            <a:picLocks noChangeAspect="1" noChangeArrowheads="1"/>
          </p:cNvPicPr>
          <p:nvPr/>
        </p:nvPicPr>
        <p:blipFill>
          <a:blip r:embed="rId3"/>
          <a:srcRect/>
          <a:stretch>
            <a:fillRect/>
          </a:stretch>
        </p:blipFill>
        <p:spPr bwMode="auto">
          <a:xfrm>
            <a:off x="1394963" y="1556966"/>
            <a:ext cx="5395817" cy="3566160"/>
          </a:xfrm>
          <a:prstGeom prst="rect">
            <a:avLst/>
          </a:prstGeom>
          <a:noFill/>
          <a:ln w="9525">
            <a:solidFill>
              <a:schemeClr val="accent2">
                <a:lumMod val="75000"/>
              </a:schemeClr>
            </a:solidFill>
            <a:miter lim="800000"/>
            <a:headEnd/>
            <a:tailEnd/>
          </a:ln>
          <a:effectLst/>
        </p:spPr>
      </p:pic>
      <p:sp>
        <p:nvSpPr>
          <p:cNvPr id="10" name="Content Placeholder 9">
            <a:extLst>
              <a:ext uri="{FF2B5EF4-FFF2-40B4-BE49-F238E27FC236}">
                <a16:creationId xmlns:a16="http://schemas.microsoft.com/office/drawing/2014/main" xmlns="" id="{818BF497-0C73-17C2-64C1-320FDFE73B99}"/>
              </a:ext>
            </a:extLst>
          </p:cNvPr>
          <p:cNvSpPr>
            <a:spLocks noGrp="1"/>
          </p:cNvSpPr>
          <p:nvPr>
            <p:ph sz="half" idx="1"/>
          </p:nvPr>
        </p:nvSpPr>
        <p:spPr/>
        <p:txBody>
          <a:bodyPr/>
          <a:lstStyle/>
          <a:p>
            <a:endParaRPr lang="en-US"/>
          </a:p>
        </p:txBody>
      </p:sp>
    </p:spTree>
    <p:extLst>
      <p:ext uri="{BB962C8B-B14F-4D97-AF65-F5344CB8AC3E}">
        <p14:creationId xmlns:p14="http://schemas.microsoft.com/office/powerpoint/2010/main" val="10108950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1" y="624110"/>
            <a:ext cx="9584372" cy="1280890"/>
          </a:xfrm>
        </p:spPr>
        <p:txBody>
          <a:bodyPr/>
          <a:lstStyle/>
          <a:p>
            <a:r>
              <a:rPr lang="en-US" dirty="0"/>
              <a:t>Colloid Carcinoma/ Mucinous carcinoma </a:t>
            </a:r>
          </a:p>
        </p:txBody>
      </p:sp>
      <p:sp>
        <p:nvSpPr>
          <p:cNvPr id="3" name="Content Placeholder 2"/>
          <p:cNvSpPr>
            <a:spLocks noGrp="1"/>
          </p:cNvSpPr>
          <p:nvPr>
            <p:ph idx="1"/>
          </p:nvPr>
        </p:nvSpPr>
        <p:spPr>
          <a:xfrm>
            <a:off x="2589212" y="2133600"/>
            <a:ext cx="8915400" cy="3981578"/>
          </a:xfrm>
        </p:spPr>
        <p:txBody>
          <a:bodyPr vert="horz" lIns="91440" tIns="45720" rIns="91440" bIns="45720" rtlCol="0">
            <a:normAutofit lnSpcReduction="10000"/>
          </a:bodyPr>
          <a:lstStyle/>
          <a:p>
            <a:r>
              <a:rPr lang="en-US" dirty="0"/>
              <a:t>It tends to occur in older women. </a:t>
            </a:r>
          </a:p>
          <a:p>
            <a:endParaRPr lang="en-US" dirty="0"/>
          </a:p>
          <a:p>
            <a:r>
              <a:rPr lang="en-US" dirty="0"/>
              <a:t>It is sharply circumscribed, lacks fibrous </a:t>
            </a:r>
            <a:r>
              <a:rPr lang="en-US" dirty="0" err="1"/>
              <a:t>stroma</a:t>
            </a:r>
            <a:r>
              <a:rPr lang="en-US" dirty="0"/>
              <a:t> and it is slow growing.</a:t>
            </a:r>
          </a:p>
          <a:p>
            <a:endParaRPr lang="en-US" dirty="0"/>
          </a:p>
          <a:p>
            <a:r>
              <a:rPr lang="en-US" dirty="0"/>
              <a:t>It is soft and gelatinous and has a glistening cut surface.</a:t>
            </a:r>
          </a:p>
          <a:p>
            <a:endParaRPr lang="en-US" dirty="0"/>
          </a:p>
          <a:p>
            <a:r>
              <a:rPr lang="en-US" dirty="0"/>
              <a:t>It may be in pure mucinous or mixed with another type of invasive breast carcinoma. </a:t>
            </a:r>
          </a:p>
          <a:p>
            <a:endParaRPr lang="en-US" dirty="0"/>
          </a:p>
          <a:p>
            <a:r>
              <a:rPr lang="en-US" dirty="0"/>
              <a:t>The tumor is composed of small islands of tumors cells and single tumor cells floating in pools of extracellular mucin</a:t>
            </a:r>
          </a:p>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9629410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24110"/>
            <a:ext cx="9614851" cy="1280890"/>
          </a:xfrm>
        </p:spPr>
        <p:txBody>
          <a:bodyPr/>
          <a:lstStyle/>
          <a:p>
            <a:r>
              <a:rPr lang="en-US" dirty="0"/>
              <a:t>Colloid Carcinoma/ Mucinous carcinoma</a:t>
            </a:r>
          </a:p>
        </p:txBody>
      </p:sp>
      <p:sp>
        <p:nvSpPr>
          <p:cNvPr id="4" name="Content Placeholder 3">
            <a:extLst>
              <a:ext uri="{FF2B5EF4-FFF2-40B4-BE49-F238E27FC236}">
                <a16:creationId xmlns:a16="http://schemas.microsoft.com/office/drawing/2014/main" xmlns="" id="{C9F098E7-0749-0004-F1B0-BEAFC2CCF2B8}"/>
              </a:ext>
            </a:extLst>
          </p:cNvPr>
          <p:cNvSpPr>
            <a:spLocks noGrp="1"/>
          </p:cNvSpPr>
          <p:nvPr>
            <p:ph sz="half" idx="2"/>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dirty="0"/>
          </a:p>
        </p:txBody>
      </p:sp>
      <p:pic>
        <p:nvPicPr>
          <p:cNvPr id="7" name="Picture 6" descr="case413image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8767" y="1971040"/>
            <a:ext cx="4869570" cy="320040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5" name="Content Placeholder 4">
            <a:extLst>
              <a:ext uri="{FF2B5EF4-FFF2-40B4-BE49-F238E27FC236}">
                <a16:creationId xmlns:a16="http://schemas.microsoft.com/office/drawing/2014/main" xmlns="" id="{58DDC72A-06D0-50B0-F069-083185E26979}"/>
              </a:ext>
            </a:extLst>
          </p:cNvPr>
          <p:cNvPicPr>
            <a:picLocks noGrp="1" noChangeAspect="1" noChangeArrowheads="1"/>
          </p:cNvPicPr>
          <p:nvPr>
            <p:ph sz="half" idx="1"/>
          </p:nvPr>
        </p:nvPicPr>
        <p:blipFill>
          <a:blip r:embed="rId3"/>
          <a:srcRect/>
          <a:stretch>
            <a:fillRect/>
          </a:stretch>
        </p:blipFill>
        <p:spPr bwMode="auto">
          <a:xfrm>
            <a:off x="2022802" y="1971040"/>
            <a:ext cx="4754219" cy="3200400"/>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29811717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981200" y="409496"/>
            <a:ext cx="8229600" cy="1143000"/>
          </a:xfrm>
        </p:spPr>
        <p:txBody>
          <a:bodyPr/>
          <a:lstStyle/>
          <a:p>
            <a:r>
              <a:rPr lang="en-US" b="1" dirty="0">
                <a:solidFill>
                  <a:srgbClr val="FF0000"/>
                </a:solidFill>
                <a:effectLst>
                  <a:outerShdw blurRad="38100" dist="38100" dir="2700000" algn="tl">
                    <a:srgbClr val="000000">
                      <a:alpha val="43137"/>
                    </a:srgbClr>
                  </a:outerShdw>
                </a:effectLst>
              </a:rPr>
              <a:t>Stages of breast Cancer </a:t>
            </a:r>
          </a:p>
        </p:txBody>
      </p:sp>
      <p:sp>
        <p:nvSpPr>
          <p:cNvPr id="3" name="عنصر نائب للمحتوى 2"/>
          <p:cNvSpPr>
            <a:spLocks noGrp="1"/>
          </p:cNvSpPr>
          <p:nvPr>
            <p:ph idx="1"/>
          </p:nvPr>
        </p:nvSpPr>
        <p:spPr>
          <a:xfrm>
            <a:off x="1981200" y="1846105"/>
            <a:ext cx="8229600" cy="5001419"/>
          </a:xfrm>
        </p:spPr>
        <p:txBody>
          <a:bodyPr>
            <a:normAutofit/>
          </a:bodyPr>
          <a:lstStyle/>
          <a:p>
            <a:pPr marL="0" indent="0">
              <a:buNone/>
            </a:pPr>
            <a:r>
              <a:rPr lang="en-US" b="1" dirty="0">
                <a:effectLst>
                  <a:outerShdw blurRad="38100" dist="38100" dir="2700000" algn="tl">
                    <a:srgbClr val="000000">
                      <a:alpha val="43137"/>
                    </a:srgbClr>
                  </a:outerShdw>
                </a:effectLst>
              </a:rPr>
              <a:t>The stages 0-IV </a:t>
            </a:r>
            <a:endParaRPr lang="en-US" dirty="0"/>
          </a:p>
          <a:p>
            <a:pPr marL="0" indent="0" algn="just">
              <a:buNone/>
            </a:pPr>
            <a:r>
              <a:rPr lang="en-US" b="1" dirty="0">
                <a:solidFill>
                  <a:srgbClr val="FF0000"/>
                </a:solidFill>
                <a:effectLst>
                  <a:outerShdw blurRad="38100" dist="38100" dir="2700000" algn="tl">
                    <a:srgbClr val="000000">
                      <a:alpha val="43137"/>
                    </a:srgbClr>
                  </a:outerShdw>
                </a:effectLst>
              </a:rPr>
              <a:t>Stage 0 </a:t>
            </a:r>
            <a:r>
              <a:rPr lang="en-US" dirty="0"/>
              <a:t>is noninvasive breast cancer, that is, carcinoma in situ with no affected lymph nodes or metastasis. This is the most favorable stage to find breast cancer. </a:t>
            </a:r>
          </a:p>
          <a:p>
            <a:pPr marL="0" indent="0" algn="just">
              <a:buNone/>
            </a:pPr>
            <a:r>
              <a:rPr lang="en-US" b="1" dirty="0">
                <a:solidFill>
                  <a:srgbClr val="FF0000"/>
                </a:solidFill>
                <a:effectLst>
                  <a:outerShdw blurRad="38100" dist="38100" dir="2700000" algn="tl">
                    <a:srgbClr val="000000">
                      <a:alpha val="43137"/>
                    </a:srgbClr>
                  </a:outerShdw>
                </a:effectLst>
              </a:rPr>
              <a:t>Stage I</a:t>
            </a:r>
            <a:r>
              <a:rPr lang="en-US" b="1" dirty="0">
                <a:solidFill>
                  <a:srgbClr val="FF0000"/>
                </a:solidFill>
              </a:rPr>
              <a:t> </a:t>
            </a:r>
            <a:r>
              <a:rPr lang="en-US" dirty="0"/>
              <a:t>is breast cancer that is less than three quarters of an inch in diameter &amp; has not spread from the breast. </a:t>
            </a:r>
          </a:p>
          <a:p>
            <a:pPr marL="0" indent="0" algn="just">
              <a:buNone/>
            </a:pPr>
            <a:r>
              <a:rPr lang="en-US" b="1" dirty="0">
                <a:solidFill>
                  <a:srgbClr val="FF0000"/>
                </a:solidFill>
                <a:effectLst>
                  <a:outerShdw blurRad="38100" dist="38100" dir="2700000" algn="tl">
                    <a:srgbClr val="000000">
                      <a:alpha val="43137"/>
                    </a:srgbClr>
                  </a:outerShdw>
                </a:effectLst>
              </a:rPr>
              <a:t>Stage II </a:t>
            </a:r>
            <a:r>
              <a:rPr lang="en-US" dirty="0"/>
              <a:t>is breast cancer that is fairly small in size but has spread to lymph nodes in the armpit OR cancer that is somewhat larger but has not spread to the lymph nodes</a:t>
            </a:r>
          </a:p>
        </p:txBody>
      </p:sp>
    </p:spTree>
    <p:extLst>
      <p:ext uri="{BB962C8B-B14F-4D97-AF65-F5344CB8AC3E}">
        <p14:creationId xmlns:p14="http://schemas.microsoft.com/office/powerpoint/2010/main" val="212649028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0"/>
            <a:ext cx="8229600" cy="914400"/>
          </a:xfrm>
        </p:spPr>
        <p:txBody>
          <a:bodyPr/>
          <a:lstStyle/>
          <a:p>
            <a:pPr eaLnBrk="1" hangingPunct="1"/>
            <a:r>
              <a:rPr lang="en-US" dirty="0"/>
              <a:t>Breast Infection</a:t>
            </a:r>
          </a:p>
        </p:txBody>
      </p:sp>
      <p:sp>
        <p:nvSpPr>
          <p:cNvPr id="6" name="Content Placeholder 5"/>
          <p:cNvSpPr>
            <a:spLocks noGrp="1"/>
          </p:cNvSpPr>
          <p:nvPr>
            <p:ph sz="half" idx="1"/>
          </p:nvPr>
        </p:nvSpPr>
        <p:spPr>
          <a:xfrm>
            <a:off x="1981200" y="1600413"/>
            <a:ext cx="4038600" cy="3090930"/>
          </a:xfrm>
        </p:spPr>
        <p:txBody>
          <a:bodyPr>
            <a:noAutofit/>
          </a:bodyPr>
          <a:lstStyle/>
          <a:p>
            <a:pPr marL="0" indent="0">
              <a:buNone/>
            </a:pPr>
            <a:r>
              <a:rPr lang="en-US" sz="2000" b="1" dirty="0">
                <a:solidFill>
                  <a:srgbClr val="FF0000"/>
                </a:solidFill>
              </a:rPr>
              <a:t>Non-lactational (Periductal Infection)</a:t>
            </a:r>
          </a:p>
          <a:p>
            <a:r>
              <a:rPr lang="en-US" sz="2000" dirty="0"/>
              <a:t>MCO: Staph Aureus</a:t>
            </a:r>
          </a:p>
          <a:p>
            <a:r>
              <a:rPr lang="en-US" sz="2000" dirty="0"/>
              <a:t>Young smokers</a:t>
            </a:r>
          </a:p>
          <a:p>
            <a:r>
              <a:rPr lang="en-US" sz="2000" dirty="0"/>
              <a:t>Associated with duct ectasia</a:t>
            </a:r>
          </a:p>
          <a:p>
            <a:r>
              <a:rPr lang="en-US" sz="2000" dirty="0"/>
              <a:t>Secretions become stagnate in dilated ducts </a:t>
            </a:r>
            <a:r>
              <a:rPr lang="en-US" sz="2000" dirty="0">
                <a:sym typeface="Wingdings" pitchFamily="2" charset="2"/>
              </a:rPr>
              <a:t> bacterial overgrowth</a:t>
            </a:r>
          </a:p>
          <a:p>
            <a:r>
              <a:rPr lang="en-US" sz="2000" dirty="0">
                <a:sym typeface="Wingdings" pitchFamily="2" charset="2"/>
              </a:rPr>
              <a:t>Diagnosis: Clinical exam and breast ultrasound</a:t>
            </a:r>
          </a:p>
          <a:p>
            <a:r>
              <a:rPr lang="en-US" sz="2000" dirty="0">
                <a:sym typeface="Wingdings" pitchFamily="2" charset="2"/>
              </a:rPr>
              <a:t>Tx: Aspiration/Drainage/Abx or Fistulotomy</a:t>
            </a:r>
          </a:p>
          <a:p>
            <a:endParaRPr lang="en-US" sz="2000" dirty="0"/>
          </a:p>
        </p:txBody>
      </p:sp>
      <p:sp>
        <p:nvSpPr>
          <p:cNvPr id="6148" name="Line 6"/>
          <p:cNvSpPr>
            <a:spLocks noChangeShapeType="1"/>
          </p:cNvSpPr>
          <p:nvPr/>
        </p:nvSpPr>
        <p:spPr bwMode="auto">
          <a:xfrm>
            <a:off x="2286000" y="795269"/>
            <a:ext cx="7543800" cy="0"/>
          </a:xfrm>
          <a:prstGeom prst="line">
            <a:avLst/>
          </a:prstGeom>
          <a:noFill/>
          <a:ln w="38100">
            <a:solidFill>
              <a:srgbClr val="CC3300"/>
            </a:solidFill>
            <a:round/>
            <a:headEnd/>
            <a:tailEnd/>
          </a:ln>
        </p:spPr>
        <p:txBody>
          <a:bodyPr>
            <a:prstTxWarp prst="textNoShape">
              <a:avLst/>
            </a:prstTxWarp>
          </a:bodyPr>
          <a:lstStyle/>
          <a:p>
            <a:endParaRPr lang="en-US" dirty="0"/>
          </a:p>
        </p:txBody>
      </p:sp>
      <p:pic>
        <p:nvPicPr>
          <p:cNvPr id="3" name="Picture 4">
            <a:extLst>
              <a:ext uri="{FF2B5EF4-FFF2-40B4-BE49-F238E27FC236}">
                <a16:creationId xmlns:a16="http://schemas.microsoft.com/office/drawing/2014/main" xmlns="" id="{328CF873-2D91-C938-5EA2-D3892BAE87A7}"/>
              </a:ext>
            </a:extLst>
          </p:cNvPr>
          <p:cNvPicPr>
            <a:picLocks noGrp="1" noChangeAspect="1" noChangeArrowheads="1"/>
          </p:cNvPicPr>
          <p:nvPr>
            <p:ph sz="half" idx="2"/>
          </p:nvPr>
        </p:nvPicPr>
        <p:blipFill>
          <a:blip r:embed="rId3"/>
          <a:srcRect/>
          <a:stretch>
            <a:fillRect/>
          </a:stretch>
        </p:blipFill>
        <p:spPr bwMode="auto">
          <a:xfrm>
            <a:off x="6725093" y="1208094"/>
            <a:ext cx="4302125" cy="2705266"/>
          </a:xfrm>
          <a:prstGeom prst="rect">
            <a:avLst/>
          </a:prstGeom>
          <a:noFill/>
          <a:ln w="9525">
            <a:solidFill>
              <a:srgbClr val="66FFFF"/>
            </a:solidFill>
            <a:miter lim="800000"/>
            <a:headEnd/>
            <a:tailEnd/>
          </a:ln>
        </p:spPr>
      </p:pic>
      <p:pic>
        <p:nvPicPr>
          <p:cNvPr id="4" name="Picture 4">
            <a:extLst>
              <a:ext uri="{FF2B5EF4-FFF2-40B4-BE49-F238E27FC236}">
                <a16:creationId xmlns:a16="http://schemas.microsoft.com/office/drawing/2014/main" xmlns="" id="{C5AC9FE0-CC2A-11BF-7453-72D5C579862F}"/>
              </a:ext>
            </a:extLst>
          </p:cNvPr>
          <p:cNvPicPr>
            <a:picLocks noChangeAspect="1" noChangeArrowheads="1"/>
          </p:cNvPicPr>
          <p:nvPr/>
        </p:nvPicPr>
        <p:blipFill>
          <a:blip r:embed="rId4"/>
          <a:srcRect/>
          <a:stretch>
            <a:fillRect/>
          </a:stretch>
        </p:blipFill>
        <p:spPr bwMode="auto">
          <a:xfrm>
            <a:off x="6690908" y="4113065"/>
            <a:ext cx="4336309" cy="2560320"/>
          </a:xfrm>
          <a:prstGeom prst="rect">
            <a:avLst/>
          </a:prstGeom>
          <a:noFill/>
          <a:ln w="9525">
            <a:solidFill>
              <a:srgbClr val="66FFFF"/>
            </a:solidFill>
            <a:miter lim="800000"/>
            <a:headEnd/>
            <a:tailEnd/>
          </a:ln>
        </p:spPr>
      </p:pic>
    </p:spTree>
    <p:extLst>
      <p:ext uri="{BB962C8B-B14F-4D97-AF65-F5344CB8AC3E}">
        <p14:creationId xmlns:p14="http://schemas.microsoft.com/office/powerpoint/2010/main" val="2642163254"/>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991544" y="908720"/>
            <a:ext cx="8229600" cy="4608512"/>
          </a:xfrm>
        </p:spPr>
        <p:txBody>
          <a:bodyPr/>
          <a:lstStyle/>
          <a:p>
            <a:pPr marL="0" indent="0" algn="just">
              <a:buNone/>
            </a:pPr>
            <a:r>
              <a:rPr lang="en-US" b="1" dirty="0">
                <a:solidFill>
                  <a:srgbClr val="FF0000"/>
                </a:solidFill>
                <a:effectLst>
                  <a:outerShdw blurRad="38100" dist="38100" dir="2700000" algn="tl">
                    <a:srgbClr val="000000">
                      <a:alpha val="43137"/>
                    </a:srgbClr>
                  </a:outerShdw>
                </a:effectLst>
              </a:rPr>
              <a:t>Stage III </a:t>
            </a:r>
            <a:r>
              <a:rPr lang="en-US" dirty="0"/>
              <a:t>is breast cancer of a larger size (greater than 2 inches in diameter), with greater lymph node involvement, or of the inflammatory type. Spreading to other areas around the breast. ◦ </a:t>
            </a:r>
          </a:p>
          <a:p>
            <a:pPr marL="0" indent="0" algn="just">
              <a:buNone/>
            </a:pPr>
            <a:endParaRPr lang="en-US" b="1" dirty="0">
              <a:solidFill>
                <a:srgbClr val="FF0000"/>
              </a:solidFill>
              <a:effectLst>
                <a:outerShdw blurRad="38100" dist="38100" dir="2700000" algn="tl">
                  <a:srgbClr val="000000">
                    <a:alpha val="43137"/>
                  </a:srgbClr>
                </a:outerShdw>
              </a:effectLst>
            </a:endParaRPr>
          </a:p>
          <a:p>
            <a:pPr marL="0" indent="0" algn="just">
              <a:buNone/>
            </a:pPr>
            <a:r>
              <a:rPr lang="en-US" b="1" dirty="0">
                <a:solidFill>
                  <a:srgbClr val="FF0000"/>
                </a:solidFill>
                <a:effectLst>
                  <a:outerShdw blurRad="38100" dist="38100" dir="2700000" algn="tl">
                    <a:srgbClr val="000000">
                      <a:alpha val="43137"/>
                    </a:srgbClr>
                  </a:outerShdw>
                </a:effectLst>
              </a:rPr>
              <a:t>Stage IV </a:t>
            </a:r>
            <a:r>
              <a:rPr lang="en-US" dirty="0"/>
              <a:t>is metastatic breast cancer: a tumor of any size or type that has metastasized to another part of the body (ex. bones, lungs, liver, brain). This is the least favorable stage to find breast cancer.</a:t>
            </a:r>
          </a:p>
        </p:txBody>
      </p:sp>
    </p:spTree>
    <p:extLst>
      <p:ext uri="{BB962C8B-B14F-4D97-AF65-F5344CB8AC3E}">
        <p14:creationId xmlns:p14="http://schemas.microsoft.com/office/powerpoint/2010/main" val="107907727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91544" y="260648"/>
            <a:ext cx="8208912" cy="6336704"/>
          </a:xfrm>
        </p:spPr>
      </p:pic>
    </p:spTree>
    <p:extLst>
      <p:ext uri="{BB962C8B-B14F-4D97-AF65-F5344CB8AC3E}">
        <p14:creationId xmlns:p14="http://schemas.microsoft.com/office/powerpoint/2010/main" val="25206094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981200" y="-13394"/>
            <a:ext cx="8229600" cy="922114"/>
          </a:xfrm>
        </p:spPr>
        <p:txBody>
          <a:bodyPr/>
          <a:lstStyle/>
          <a:p>
            <a:r>
              <a:rPr lang="en-US" b="1" dirty="0">
                <a:solidFill>
                  <a:srgbClr val="FF0000"/>
                </a:solidFill>
                <a:effectLst>
                  <a:outerShdw blurRad="38100" dist="38100" dir="2700000" algn="tl">
                    <a:srgbClr val="000000">
                      <a:alpha val="43137"/>
                    </a:srgbClr>
                  </a:outerShdw>
                </a:effectLst>
              </a:rPr>
              <a:t>Metastasis</a:t>
            </a:r>
          </a:p>
        </p:txBody>
      </p:sp>
      <p:sp>
        <p:nvSpPr>
          <p:cNvPr id="3" name="عنصر نائب للمحتوى 2"/>
          <p:cNvSpPr>
            <a:spLocks noGrp="1"/>
          </p:cNvSpPr>
          <p:nvPr>
            <p:ph idx="1"/>
          </p:nvPr>
        </p:nvSpPr>
        <p:spPr>
          <a:xfrm>
            <a:off x="1981200" y="1600201"/>
            <a:ext cx="4762872" cy="4525963"/>
          </a:xfrm>
        </p:spPr>
        <p:txBody>
          <a:bodyPr>
            <a:normAutofit/>
          </a:bodyPr>
          <a:lstStyle/>
          <a:p>
            <a:pPr marL="0" indent="0" algn="just">
              <a:buNone/>
            </a:pPr>
            <a:r>
              <a:rPr lang="en-US" dirty="0"/>
              <a:t>❑lymph nodes under the arm or above the collarbone on the same side as the cancer. Brain, Bones, liver </a:t>
            </a:r>
          </a:p>
        </p:txBody>
      </p:sp>
      <p:sp>
        <p:nvSpPr>
          <p:cNvPr id="5" name="مستطيل 4"/>
          <p:cNvSpPr/>
          <p:nvPr/>
        </p:nvSpPr>
        <p:spPr>
          <a:xfrm>
            <a:off x="2207568" y="4041634"/>
            <a:ext cx="4464496" cy="2267686"/>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6080" y="1204914"/>
            <a:ext cx="3744416" cy="5104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4256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0896A3-EC97-EE77-E1B3-11158D9D22CA}"/>
              </a:ext>
            </a:extLst>
          </p:cNvPr>
          <p:cNvSpPr>
            <a:spLocks noGrp="1"/>
          </p:cNvSpPr>
          <p:nvPr>
            <p:ph type="title"/>
          </p:nvPr>
        </p:nvSpPr>
        <p:spPr/>
        <p:txBody>
          <a:bodyPr/>
          <a:lstStyle/>
          <a:p>
            <a:endParaRPr lang="en-US"/>
          </a:p>
        </p:txBody>
      </p:sp>
      <p:sp>
        <p:nvSpPr>
          <p:cNvPr id="6" name="Slide Number Placeholder 5">
            <a:extLst>
              <a:ext uri="{FF2B5EF4-FFF2-40B4-BE49-F238E27FC236}">
                <a16:creationId xmlns:a16="http://schemas.microsoft.com/office/drawing/2014/main" xmlns="" id="{15DCECE9-5FF7-D474-58D1-9CD80B195E6A}"/>
              </a:ext>
            </a:extLst>
          </p:cNvPr>
          <p:cNvSpPr>
            <a:spLocks noGrp="1"/>
          </p:cNvSpPr>
          <p:nvPr>
            <p:ph type="sldNum" sz="quarter" idx="12"/>
          </p:nvPr>
        </p:nvSpPr>
        <p:spPr/>
        <p:txBody>
          <a:bodyPr/>
          <a:lstStyle/>
          <a:p>
            <a:endParaRPr lang="en-US" dirty="0"/>
          </a:p>
        </p:txBody>
      </p:sp>
      <p:pic>
        <p:nvPicPr>
          <p:cNvPr id="7" name="Picture 4">
            <a:extLst>
              <a:ext uri="{FF2B5EF4-FFF2-40B4-BE49-F238E27FC236}">
                <a16:creationId xmlns:a16="http://schemas.microsoft.com/office/drawing/2014/main" xmlns="" id="{CAC813D9-B013-AB57-C307-2E6D63B45D82}"/>
              </a:ext>
            </a:extLst>
          </p:cNvPr>
          <p:cNvPicPr>
            <a:picLocks noGrp="1" noChangeAspect="1" noChangeArrowheads="1"/>
          </p:cNvPicPr>
          <p:nvPr>
            <p:ph idx="1"/>
          </p:nvPr>
        </p:nvPicPr>
        <p:blipFill>
          <a:blip r:embed="rId2"/>
          <a:srcRect/>
          <a:stretch>
            <a:fillRect/>
          </a:stretch>
        </p:blipFill>
        <p:spPr bwMode="auto">
          <a:xfrm>
            <a:off x="4700247" y="121920"/>
            <a:ext cx="3588893" cy="6675120"/>
          </a:xfrm>
          <a:prstGeom prst="rect">
            <a:avLst/>
          </a:prstGeom>
          <a:noFill/>
          <a:ln w="9525">
            <a:solidFill>
              <a:schemeClr val="tx2">
                <a:lumMod val="75000"/>
              </a:schemeClr>
            </a:solidFill>
            <a:miter lim="800000"/>
            <a:headEnd/>
            <a:tailEnd/>
          </a:ln>
          <a:effectLst/>
          <a:scene3d>
            <a:camera prst="orthographicFront"/>
            <a:lightRig rig="threePt" dir="t"/>
          </a:scene3d>
          <a:sp3d>
            <a:bevelT prst="convex"/>
          </a:sp3d>
        </p:spPr>
      </p:pic>
    </p:spTree>
    <p:extLst>
      <p:ext uri="{BB962C8B-B14F-4D97-AF65-F5344CB8AC3E}">
        <p14:creationId xmlns:p14="http://schemas.microsoft.com/office/powerpoint/2010/main" val="42358466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l="7735" t="14383" r="8656" b="17477"/>
          <a:stretch/>
        </p:blipFill>
        <p:spPr>
          <a:xfrm>
            <a:off x="1524000" y="39898"/>
            <a:ext cx="9144000" cy="4397214"/>
          </a:xfrm>
        </p:spPr>
      </p:pic>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221088"/>
            <a:ext cx="9144000"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4718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l="8683" t="14283" r="8494" b="8335"/>
          <a:stretch/>
        </p:blipFill>
        <p:spPr>
          <a:xfrm>
            <a:off x="1775520" y="116632"/>
            <a:ext cx="8496944" cy="6480720"/>
          </a:xfrm>
        </p:spPr>
      </p:pic>
    </p:spTree>
    <p:extLst>
      <p:ext uri="{BB962C8B-B14F-4D97-AF65-F5344CB8AC3E}">
        <p14:creationId xmlns:p14="http://schemas.microsoft.com/office/powerpoint/2010/main" val="30141703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Grp="1"/>
          </p:cNvSpPr>
          <p:nvPr>
            <p:ph type="title"/>
          </p:nvPr>
        </p:nvSpPr>
        <p:spPr>
          <a:xfrm>
            <a:off x="1981200" y="-97122"/>
            <a:ext cx="8229600" cy="1143000"/>
          </a:xfrm>
        </p:spPr>
        <p:txBody>
          <a:bodyPr/>
          <a:lstStyle/>
          <a:p>
            <a:r>
              <a:rPr dirty="0">
                <a:latin typeface="Arial" charset="0"/>
                <a:ea typeface="ＭＳ Ｐゴシック" charset="-128"/>
                <a:cs typeface="ＭＳ Ｐゴシック" charset="-128"/>
              </a:rPr>
              <a:t>Oncotype DX</a:t>
            </a:r>
          </a:p>
        </p:txBody>
      </p:sp>
      <p:sp>
        <p:nvSpPr>
          <p:cNvPr id="43011" name="AutoShape 5" descr="ONC_10152007_01305f1"/>
          <p:cNvSpPr>
            <a:spLocks noChangeAspect="1" noChangeArrowheads="1"/>
          </p:cNvSpPr>
          <p:nvPr/>
        </p:nvSpPr>
        <p:spPr bwMode="auto">
          <a:xfrm>
            <a:off x="4524375" y="2171700"/>
            <a:ext cx="3143250" cy="2514600"/>
          </a:xfrm>
          <a:prstGeom prst="rect">
            <a:avLst/>
          </a:prstGeom>
          <a:noFill/>
          <a:ln w="9525">
            <a:noFill/>
            <a:miter lim="800000"/>
            <a:headEnd/>
            <a:tailEnd/>
          </a:ln>
        </p:spPr>
        <p:txBody>
          <a:bodyPr>
            <a:prstTxWarp prst="textNoShape">
              <a:avLst/>
            </a:prstTxWarp>
          </a:bodyPr>
          <a:lstStyle/>
          <a:p>
            <a:endParaRPr lang="en-US"/>
          </a:p>
        </p:txBody>
      </p:sp>
      <p:sp>
        <p:nvSpPr>
          <p:cNvPr id="43012" name="AutoShape 7" descr="ONC_10152007_01305f1"/>
          <p:cNvSpPr>
            <a:spLocks noChangeAspect="1" noChangeArrowheads="1"/>
          </p:cNvSpPr>
          <p:nvPr/>
        </p:nvSpPr>
        <p:spPr bwMode="auto">
          <a:xfrm>
            <a:off x="4524375" y="2171700"/>
            <a:ext cx="3143250" cy="2514600"/>
          </a:xfrm>
          <a:prstGeom prst="rect">
            <a:avLst/>
          </a:prstGeom>
          <a:noFill/>
          <a:ln w="9525">
            <a:noFill/>
            <a:miter lim="800000"/>
            <a:headEnd/>
            <a:tailEnd/>
          </a:ln>
        </p:spPr>
        <p:txBody>
          <a:bodyPr>
            <a:prstTxWarp prst="textNoShape">
              <a:avLst/>
            </a:prstTxWarp>
          </a:bodyPr>
          <a:lstStyle/>
          <a:p>
            <a:endParaRPr lang="en-US"/>
          </a:p>
        </p:txBody>
      </p:sp>
      <p:graphicFrame>
        <p:nvGraphicFramePr>
          <p:cNvPr id="7" name="Table 6"/>
          <p:cNvGraphicFramePr>
            <a:graphicFrameLocks noGrp="1"/>
          </p:cNvGraphicFramePr>
          <p:nvPr/>
        </p:nvGraphicFramePr>
        <p:xfrm>
          <a:off x="1824432" y="2353120"/>
          <a:ext cx="1589346" cy="1645920"/>
        </p:xfrm>
        <a:graphic>
          <a:graphicData uri="http://schemas.openxmlformats.org/drawingml/2006/table">
            <a:tbl>
              <a:tblPr firstRow="1" bandRow="1">
                <a:tableStyleId>{5C22544A-7EE6-4342-B048-85BDC9FD1C3A}</a:tableStyleId>
              </a:tblPr>
              <a:tblGrid>
                <a:gridCol w="1589346">
                  <a:extLst>
                    <a:ext uri="{9D8B030D-6E8A-4147-A177-3AD203B41FA5}">
                      <a16:colId xmlns:a16="http://schemas.microsoft.com/office/drawing/2014/main" xmlns="" val="20000"/>
                    </a:ext>
                  </a:extLst>
                </a:gridCol>
              </a:tblGrid>
              <a:tr h="297561">
                <a:tc>
                  <a:txBody>
                    <a:bodyPr/>
                    <a:lstStyle/>
                    <a:p>
                      <a:r>
                        <a:rPr lang="en-US" sz="1600" dirty="0"/>
                        <a:t>Proliferation</a:t>
                      </a:r>
                    </a:p>
                  </a:txBody>
                  <a:tcPr/>
                </a:tc>
                <a:extLst>
                  <a:ext uri="{0D108BD9-81ED-4DB2-BD59-A6C34878D82A}">
                    <a16:rowId xmlns:a16="http://schemas.microsoft.com/office/drawing/2014/main" xmlns="" val="10000"/>
                  </a:ext>
                </a:extLst>
              </a:tr>
              <a:tr h="329121">
                <a:tc>
                  <a:txBody>
                    <a:bodyPr/>
                    <a:lstStyle/>
                    <a:p>
                      <a:r>
                        <a:rPr lang="en-US" sz="1600" dirty="0"/>
                        <a:t>Ki-67</a:t>
                      </a:r>
                    </a:p>
                    <a:p>
                      <a:r>
                        <a:rPr lang="en-US" sz="1600" dirty="0"/>
                        <a:t>STK15</a:t>
                      </a:r>
                    </a:p>
                    <a:p>
                      <a:r>
                        <a:rPr lang="en-US" sz="1600" dirty="0" err="1"/>
                        <a:t>Survivin</a:t>
                      </a:r>
                      <a:endParaRPr lang="en-US" sz="1600" dirty="0"/>
                    </a:p>
                    <a:p>
                      <a:r>
                        <a:rPr lang="en-US" sz="1600" dirty="0" err="1"/>
                        <a:t>Cyclin</a:t>
                      </a:r>
                      <a:r>
                        <a:rPr lang="en-US" sz="1600" baseline="0" dirty="0"/>
                        <a:t> </a:t>
                      </a:r>
                      <a:r>
                        <a:rPr lang="en-US" sz="1600" dirty="0"/>
                        <a:t>B1</a:t>
                      </a:r>
                    </a:p>
                    <a:p>
                      <a:r>
                        <a:rPr lang="en-US" sz="1600" dirty="0"/>
                        <a:t>MYBL2</a:t>
                      </a:r>
                    </a:p>
                  </a:txBody>
                  <a:tcPr/>
                </a:tc>
                <a:extLst>
                  <a:ext uri="{0D108BD9-81ED-4DB2-BD59-A6C34878D82A}">
                    <a16:rowId xmlns:a16="http://schemas.microsoft.com/office/drawing/2014/main" xmlns="" val="10001"/>
                  </a:ext>
                </a:extLst>
              </a:tr>
            </a:tbl>
          </a:graphicData>
        </a:graphic>
      </p:graphicFrame>
      <p:graphicFrame>
        <p:nvGraphicFramePr>
          <p:cNvPr id="8" name="Table 7"/>
          <p:cNvGraphicFramePr>
            <a:graphicFrameLocks noGrp="1"/>
          </p:cNvGraphicFramePr>
          <p:nvPr/>
        </p:nvGraphicFramePr>
        <p:xfrm>
          <a:off x="3566178" y="2353120"/>
          <a:ext cx="1589346" cy="1645920"/>
        </p:xfrm>
        <a:graphic>
          <a:graphicData uri="http://schemas.openxmlformats.org/drawingml/2006/table">
            <a:tbl>
              <a:tblPr firstRow="1" bandRow="1">
                <a:tableStyleId>{5C22544A-7EE6-4342-B048-85BDC9FD1C3A}</a:tableStyleId>
              </a:tblPr>
              <a:tblGrid>
                <a:gridCol w="1589346">
                  <a:extLst>
                    <a:ext uri="{9D8B030D-6E8A-4147-A177-3AD203B41FA5}">
                      <a16:colId xmlns:a16="http://schemas.microsoft.com/office/drawing/2014/main" xmlns="" val="20000"/>
                    </a:ext>
                  </a:extLst>
                </a:gridCol>
              </a:tblGrid>
              <a:tr h="354747">
                <a:tc>
                  <a:txBody>
                    <a:bodyPr/>
                    <a:lstStyle/>
                    <a:p>
                      <a:r>
                        <a:rPr lang="en-US" sz="1600" dirty="0"/>
                        <a:t>Invasion</a:t>
                      </a:r>
                    </a:p>
                  </a:txBody>
                  <a:tcPr/>
                </a:tc>
                <a:extLst>
                  <a:ext uri="{0D108BD9-81ED-4DB2-BD59-A6C34878D82A}">
                    <a16:rowId xmlns:a16="http://schemas.microsoft.com/office/drawing/2014/main" xmlns="" val="10000"/>
                  </a:ext>
                </a:extLst>
              </a:tr>
              <a:tr h="1291173">
                <a:tc>
                  <a:txBody>
                    <a:bodyPr/>
                    <a:lstStyle/>
                    <a:p>
                      <a:r>
                        <a:rPr lang="en-US" sz="1600" dirty="0" err="1"/>
                        <a:t>Stromelysin</a:t>
                      </a:r>
                      <a:r>
                        <a:rPr lang="en-US" sz="1600" dirty="0"/>
                        <a:t> 3</a:t>
                      </a:r>
                    </a:p>
                    <a:p>
                      <a:r>
                        <a:rPr lang="en-US" sz="1600" dirty="0" err="1"/>
                        <a:t>Cathepsin</a:t>
                      </a:r>
                      <a:r>
                        <a:rPr lang="en-US" sz="1600" baseline="0" dirty="0"/>
                        <a:t> L2</a:t>
                      </a:r>
                      <a:endParaRPr lang="en-US" sz="1600" dirty="0"/>
                    </a:p>
                  </a:txBody>
                  <a:tcPr/>
                </a:tc>
                <a:extLst>
                  <a:ext uri="{0D108BD9-81ED-4DB2-BD59-A6C34878D82A}">
                    <a16:rowId xmlns:a16="http://schemas.microsoft.com/office/drawing/2014/main" xmlns="" val="10001"/>
                  </a:ext>
                </a:extLst>
              </a:tr>
            </a:tbl>
          </a:graphicData>
        </a:graphic>
      </p:graphicFrame>
      <p:graphicFrame>
        <p:nvGraphicFramePr>
          <p:cNvPr id="9" name="Table 8"/>
          <p:cNvGraphicFramePr>
            <a:graphicFrameLocks noGrp="1"/>
          </p:cNvGraphicFramePr>
          <p:nvPr/>
        </p:nvGraphicFramePr>
        <p:xfrm>
          <a:off x="5350832" y="2353120"/>
          <a:ext cx="1589346" cy="1645920"/>
        </p:xfrm>
        <a:graphic>
          <a:graphicData uri="http://schemas.openxmlformats.org/drawingml/2006/table">
            <a:tbl>
              <a:tblPr firstRow="1" bandRow="1">
                <a:tableStyleId>{5C22544A-7EE6-4342-B048-85BDC9FD1C3A}</a:tableStyleId>
              </a:tblPr>
              <a:tblGrid>
                <a:gridCol w="1589346">
                  <a:extLst>
                    <a:ext uri="{9D8B030D-6E8A-4147-A177-3AD203B41FA5}">
                      <a16:colId xmlns:a16="http://schemas.microsoft.com/office/drawing/2014/main" xmlns="" val="20000"/>
                    </a:ext>
                  </a:extLst>
                </a:gridCol>
              </a:tblGrid>
              <a:tr h="354747">
                <a:tc>
                  <a:txBody>
                    <a:bodyPr/>
                    <a:lstStyle/>
                    <a:p>
                      <a:r>
                        <a:rPr lang="en-US" sz="1600" dirty="0"/>
                        <a:t>HER</a:t>
                      </a:r>
                      <a:r>
                        <a:rPr lang="en-US" sz="1600" baseline="0" dirty="0"/>
                        <a:t> 2</a:t>
                      </a:r>
                      <a:endParaRPr lang="en-US" sz="1600" dirty="0"/>
                    </a:p>
                  </a:txBody>
                  <a:tcPr/>
                </a:tc>
                <a:extLst>
                  <a:ext uri="{0D108BD9-81ED-4DB2-BD59-A6C34878D82A}">
                    <a16:rowId xmlns:a16="http://schemas.microsoft.com/office/drawing/2014/main" xmlns="" val="10000"/>
                  </a:ext>
                </a:extLst>
              </a:tr>
              <a:tr h="1291173">
                <a:tc>
                  <a:txBody>
                    <a:bodyPr/>
                    <a:lstStyle/>
                    <a:p>
                      <a:r>
                        <a:rPr lang="en-US" sz="1600" dirty="0"/>
                        <a:t>GRB7</a:t>
                      </a:r>
                    </a:p>
                    <a:p>
                      <a:r>
                        <a:rPr lang="en-US" sz="1600" dirty="0"/>
                        <a:t>HER2</a:t>
                      </a:r>
                    </a:p>
                  </a:txBody>
                  <a:tcPr/>
                </a:tc>
                <a:extLst>
                  <a:ext uri="{0D108BD9-81ED-4DB2-BD59-A6C34878D82A}">
                    <a16:rowId xmlns:a16="http://schemas.microsoft.com/office/drawing/2014/main" xmlns="" val="10001"/>
                  </a:ext>
                </a:extLst>
              </a:tr>
            </a:tbl>
          </a:graphicData>
        </a:graphic>
      </p:graphicFrame>
      <p:graphicFrame>
        <p:nvGraphicFramePr>
          <p:cNvPr id="10" name="Table 9"/>
          <p:cNvGraphicFramePr>
            <a:graphicFrameLocks noGrp="1"/>
          </p:cNvGraphicFramePr>
          <p:nvPr/>
        </p:nvGraphicFramePr>
        <p:xfrm>
          <a:off x="7696665" y="2320970"/>
          <a:ext cx="1589346" cy="1645920"/>
        </p:xfrm>
        <a:graphic>
          <a:graphicData uri="http://schemas.openxmlformats.org/drawingml/2006/table">
            <a:tbl>
              <a:tblPr firstRow="1" bandRow="1">
                <a:tableStyleId>{5C22544A-7EE6-4342-B048-85BDC9FD1C3A}</a:tableStyleId>
              </a:tblPr>
              <a:tblGrid>
                <a:gridCol w="1589346">
                  <a:extLst>
                    <a:ext uri="{9D8B030D-6E8A-4147-A177-3AD203B41FA5}">
                      <a16:colId xmlns:a16="http://schemas.microsoft.com/office/drawing/2014/main" xmlns="" val="20000"/>
                    </a:ext>
                  </a:extLst>
                </a:gridCol>
              </a:tblGrid>
              <a:tr h="244054">
                <a:tc>
                  <a:txBody>
                    <a:bodyPr/>
                    <a:lstStyle/>
                    <a:p>
                      <a:r>
                        <a:rPr lang="en-US" sz="1600" dirty="0"/>
                        <a:t>Reference</a:t>
                      </a:r>
                    </a:p>
                  </a:txBody>
                  <a:tcPr/>
                </a:tc>
                <a:extLst>
                  <a:ext uri="{0D108BD9-81ED-4DB2-BD59-A6C34878D82A}">
                    <a16:rowId xmlns:a16="http://schemas.microsoft.com/office/drawing/2014/main" xmlns="" val="10000"/>
                  </a:ext>
                </a:extLst>
              </a:tr>
              <a:tr h="329121">
                <a:tc>
                  <a:txBody>
                    <a:bodyPr/>
                    <a:lstStyle/>
                    <a:p>
                      <a:r>
                        <a:rPr lang="en-US" sz="1600" dirty="0"/>
                        <a:t>Ki-67</a:t>
                      </a:r>
                    </a:p>
                    <a:p>
                      <a:r>
                        <a:rPr lang="en-US" sz="1600" dirty="0"/>
                        <a:t>GAPDH</a:t>
                      </a:r>
                    </a:p>
                    <a:p>
                      <a:r>
                        <a:rPr lang="en-US" sz="1600" dirty="0"/>
                        <a:t>RPLPO</a:t>
                      </a:r>
                      <a:endParaRPr lang="en-US" sz="1600" baseline="0" dirty="0"/>
                    </a:p>
                    <a:p>
                      <a:r>
                        <a:rPr lang="en-US" sz="1600" baseline="0" dirty="0"/>
                        <a:t>GUS</a:t>
                      </a:r>
                    </a:p>
                    <a:p>
                      <a:r>
                        <a:rPr lang="en-US" sz="1600" baseline="0" dirty="0"/>
                        <a:t>TFRC</a:t>
                      </a:r>
                      <a:endParaRPr lang="en-US" sz="1600" dirty="0"/>
                    </a:p>
                  </a:txBody>
                  <a:tcPr/>
                </a:tc>
                <a:extLst>
                  <a:ext uri="{0D108BD9-81ED-4DB2-BD59-A6C34878D82A}">
                    <a16:rowId xmlns:a16="http://schemas.microsoft.com/office/drawing/2014/main" xmlns="" val="10001"/>
                  </a:ext>
                </a:extLst>
              </a:tr>
            </a:tbl>
          </a:graphicData>
        </a:graphic>
      </p:graphicFrame>
      <p:graphicFrame>
        <p:nvGraphicFramePr>
          <p:cNvPr id="11" name="Table 10"/>
          <p:cNvGraphicFramePr>
            <a:graphicFrameLocks noGrp="1"/>
          </p:cNvGraphicFramePr>
          <p:nvPr/>
        </p:nvGraphicFramePr>
        <p:xfrm>
          <a:off x="4556159" y="4473255"/>
          <a:ext cx="1589346" cy="1392685"/>
        </p:xfrm>
        <a:graphic>
          <a:graphicData uri="http://schemas.openxmlformats.org/drawingml/2006/table">
            <a:tbl>
              <a:tblPr firstRow="1" bandRow="1">
                <a:tableStyleId>{5C22544A-7EE6-4342-B048-85BDC9FD1C3A}</a:tableStyleId>
              </a:tblPr>
              <a:tblGrid>
                <a:gridCol w="1589346">
                  <a:extLst>
                    <a:ext uri="{9D8B030D-6E8A-4147-A177-3AD203B41FA5}">
                      <a16:colId xmlns:a16="http://schemas.microsoft.com/office/drawing/2014/main" xmlns="" val="20000"/>
                    </a:ext>
                  </a:extLst>
                </a:gridCol>
              </a:tblGrid>
              <a:tr h="348169">
                <a:tc>
                  <a:txBody>
                    <a:bodyPr/>
                    <a:lstStyle/>
                    <a:p>
                      <a:r>
                        <a:rPr lang="en-US" sz="1600" dirty="0"/>
                        <a:t>Other</a:t>
                      </a:r>
                    </a:p>
                  </a:txBody>
                  <a:tcPr/>
                </a:tc>
                <a:extLst>
                  <a:ext uri="{0D108BD9-81ED-4DB2-BD59-A6C34878D82A}">
                    <a16:rowId xmlns:a16="http://schemas.microsoft.com/office/drawing/2014/main" xmlns="" val="10000"/>
                  </a:ext>
                </a:extLst>
              </a:tr>
              <a:tr h="1044516">
                <a:tc>
                  <a:txBody>
                    <a:bodyPr/>
                    <a:lstStyle/>
                    <a:p>
                      <a:r>
                        <a:rPr lang="en-US" sz="1600" dirty="0"/>
                        <a:t>GSTM1</a:t>
                      </a:r>
                    </a:p>
                    <a:p>
                      <a:r>
                        <a:rPr lang="en-US" sz="1600" dirty="0"/>
                        <a:t>CD68 </a:t>
                      </a:r>
                    </a:p>
                    <a:p>
                      <a:r>
                        <a:rPr lang="en-US" sz="1600" dirty="0"/>
                        <a:t>BAG1</a:t>
                      </a:r>
                    </a:p>
                  </a:txBody>
                  <a:tcPr/>
                </a:tc>
                <a:extLst>
                  <a:ext uri="{0D108BD9-81ED-4DB2-BD59-A6C34878D82A}">
                    <a16:rowId xmlns:a16="http://schemas.microsoft.com/office/drawing/2014/main" xmlns="" val="10001"/>
                  </a:ext>
                </a:extLst>
              </a:tr>
            </a:tbl>
          </a:graphicData>
        </a:graphic>
      </p:graphicFrame>
      <p:graphicFrame>
        <p:nvGraphicFramePr>
          <p:cNvPr id="12" name="Table 11"/>
          <p:cNvGraphicFramePr>
            <a:graphicFrameLocks noGrp="1"/>
          </p:cNvGraphicFramePr>
          <p:nvPr/>
        </p:nvGraphicFramePr>
        <p:xfrm>
          <a:off x="2517027" y="4463860"/>
          <a:ext cx="1589346" cy="1402080"/>
        </p:xfrm>
        <a:graphic>
          <a:graphicData uri="http://schemas.openxmlformats.org/drawingml/2006/table">
            <a:tbl>
              <a:tblPr firstRow="1" bandRow="1">
                <a:tableStyleId>{5C22544A-7EE6-4342-B048-85BDC9FD1C3A}</a:tableStyleId>
              </a:tblPr>
              <a:tblGrid>
                <a:gridCol w="1589346">
                  <a:extLst>
                    <a:ext uri="{9D8B030D-6E8A-4147-A177-3AD203B41FA5}">
                      <a16:colId xmlns:a16="http://schemas.microsoft.com/office/drawing/2014/main" xmlns="" val="20000"/>
                    </a:ext>
                  </a:extLst>
                </a:gridCol>
              </a:tblGrid>
              <a:tr h="297561">
                <a:tc>
                  <a:txBody>
                    <a:bodyPr/>
                    <a:lstStyle/>
                    <a:p>
                      <a:r>
                        <a:rPr lang="en-US" sz="1600" dirty="0"/>
                        <a:t>Estrogen</a:t>
                      </a:r>
                    </a:p>
                  </a:txBody>
                  <a:tcPr/>
                </a:tc>
                <a:extLst>
                  <a:ext uri="{0D108BD9-81ED-4DB2-BD59-A6C34878D82A}">
                    <a16:rowId xmlns:a16="http://schemas.microsoft.com/office/drawing/2014/main" xmlns="" val="10000"/>
                  </a:ext>
                </a:extLst>
              </a:tr>
              <a:tr h="329121">
                <a:tc>
                  <a:txBody>
                    <a:bodyPr/>
                    <a:lstStyle/>
                    <a:p>
                      <a:r>
                        <a:rPr lang="en-US" sz="1600" dirty="0"/>
                        <a:t>ER</a:t>
                      </a:r>
                    </a:p>
                    <a:p>
                      <a:r>
                        <a:rPr lang="en-US" sz="1600" dirty="0"/>
                        <a:t>PR</a:t>
                      </a:r>
                    </a:p>
                    <a:p>
                      <a:r>
                        <a:rPr lang="en-US" sz="1600" dirty="0"/>
                        <a:t>Bcl-2</a:t>
                      </a:r>
                    </a:p>
                    <a:p>
                      <a:r>
                        <a:rPr lang="en-US" sz="1600" dirty="0"/>
                        <a:t>SCUBE2</a:t>
                      </a:r>
                    </a:p>
                  </a:txBody>
                  <a:tcPr/>
                </a:tc>
                <a:extLst>
                  <a:ext uri="{0D108BD9-81ED-4DB2-BD59-A6C34878D82A}">
                    <a16:rowId xmlns:a16="http://schemas.microsoft.com/office/drawing/2014/main" xmlns="" val="10001"/>
                  </a:ext>
                </a:extLst>
              </a:tr>
            </a:tbl>
          </a:graphicData>
        </a:graphic>
      </p:graphicFrame>
      <p:sp>
        <p:nvSpPr>
          <p:cNvPr id="13" name="Text Box 2"/>
          <p:cNvSpPr txBox="1">
            <a:spLocks/>
          </p:cNvSpPr>
          <p:nvPr/>
        </p:nvSpPr>
        <p:spPr>
          <a:xfrm>
            <a:off x="1888741" y="1497276"/>
            <a:ext cx="2832483" cy="589551"/>
          </a:xfrm>
          <a:prstGeom prst="rect">
            <a:avLst/>
          </a:prstGeom>
        </p:spPr>
        <p:txBody>
          <a:bodyPr vert="horz" lIns="91440" tIns="45720" rIns="91440" bIns="45720" rtlCol="0" anchor="ctr">
            <a:normAutofit/>
          </a:bodyPr>
          <a:lstStyle/>
          <a:p>
            <a:pPr>
              <a:spcBef>
                <a:spcPct val="0"/>
              </a:spcBef>
              <a:defRPr/>
            </a:pPr>
            <a:r>
              <a:rPr lang="en-US" sz="2200" dirty="0">
                <a:latin typeface="Arial" charset="0"/>
                <a:ea typeface="ＭＳ Ｐゴシック" charset="-128"/>
                <a:cs typeface="ＭＳ Ｐゴシック" charset="-128"/>
              </a:rPr>
              <a:t>16 Cancer Genes</a:t>
            </a:r>
          </a:p>
        </p:txBody>
      </p:sp>
      <p:sp>
        <p:nvSpPr>
          <p:cNvPr id="14" name="Text Box 2"/>
          <p:cNvSpPr txBox="1">
            <a:spLocks/>
          </p:cNvSpPr>
          <p:nvPr/>
        </p:nvSpPr>
        <p:spPr>
          <a:xfrm>
            <a:off x="7522933" y="1625876"/>
            <a:ext cx="2832483" cy="589551"/>
          </a:xfrm>
          <a:prstGeom prst="rect">
            <a:avLst/>
          </a:prstGeom>
        </p:spPr>
        <p:txBody>
          <a:bodyPr vert="horz" lIns="91440" tIns="45720" rIns="91440" bIns="45720" rtlCol="0" anchor="ctr">
            <a:normAutofit fontScale="85000" lnSpcReduction="10000"/>
          </a:bodyPr>
          <a:lstStyle/>
          <a:p>
            <a:pPr>
              <a:spcBef>
                <a:spcPct val="0"/>
              </a:spcBef>
              <a:defRPr/>
            </a:pPr>
            <a:r>
              <a:rPr lang="en-US" sz="2800" dirty="0">
                <a:latin typeface="Arial" charset="0"/>
                <a:ea typeface="ＭＳ Ｐゴシック" charset="-128"/>
                <a:cs typeface="ＭＳ Ｐゴシック" charset="-128"/>
              </a:rPr>
              <a:t>5 Reference Genes</a:t>
            </a:r>
          </a:p>
        </p:txBody>
      </p:sp>
      <p:cxnSp>
        <p:nvCxnSpPr>
          <p:cNvPr id="16" name="Straight Connector 15"/>
          <p:cNvCxnSpPr/>
          <p:nvPr/>
        </p:nvCxnSpPr>
        <p:spPr>
          <a:xfrm rot="5400000">
            <a:off x="5475058" y="4093454"/>
            <a:ext cx="3544969" cy="1588"/>
          </a:xfrm>
          <a:prstGeom prst="line">
            <a:avLst/>
          </a:prstGeom>
          <a:ln>
            <a:solidFill>
              <a:srgbClr val="CC3300"/>
            </a:solidFill>
          </a:ln>
        </p:spPr>
        <p:style>
          <a:lnRef idx="2">
            <a:schemeClr val="accent1"/>
          </a:lnRef>
          <a:fillRef idx="0">
            <a:schemeClr val="accent1"/>
          </a:fillRef>
          <a:effectRef idx="1">
            <a:schemeClr val="accent1"/>
          </a:effectRef>
          <a:fontRef idx="minor">
            <a:schemeClr val="tx1"/>
          </a:fontRef>
        </p:style>
      </p:cxnSp>
      <p:sp>
        <p:nvSpPr>
          <p:cNvPr id="17" name="Rectangle 16"/>
          <p:cNvSpPr>
            <a:spLocks noChangeArrowheads="1"/>
          </p:cNvSpPr>
          <p:nvPr/>
        </p:nvSpPr>
        <p:spPr bwMode="auto">
          <a:xfrm>
            <a:off x="8070166" y="6571498"/>
            <a:ext cx="3211799" cy="304800"/>
          </a:xfrm>
          <a:prstGeom prst="rect">
            <a:avLst/>
          </a:prstGeom>
          <a:noFill/>
          <a:ln w="9525">
            <a:noFill/>
            <a:miter lim="800000"/>
            <a:headEnd/>
            <a:tailEnd/>
          </a:ln>
        </p:spPr>
        <p:txBody>
          <a:bodyPr wrap="none" anchor="ctr">
            <a:prstTxWarp prst="textNoShape">
              <a:avLst/>
            </a:prstTxWarp>
          </a:bodyPr>
          <a:lstStyle/>
          <a:p>
            <a:r>
              <a:rPr lang="en-US" sz="1200" dirty="0">
                <a:solidFill>
                  <a:schemeClr val="accent1">
                    <a:lumMod val="20000"/>
                    <a:lumOff val="80000"/>
                  </a:schemeClr>
                </a:solidFill>
              </a:rPr>
              <a:t>Paik S et al. NEJM. 2004;351:2817</a:t>
            </a:r>
          </a:p>
          <a:p>
            <a:endParaRPr lang="en-US" sz="1200" dirty="0">
              <a:solidFill>
                <a:schemeClr val="accent1">
                  <a:lumMod val="20000"/>
                  <a:lumOff val="80000"/>
                </a:schemeClr>
              </a:solidFill>
            </a:endParaRPr>
          </a:p>
        </p:txBody>
      </p:sp>
      <p:sp>
        <p:nvSpPr>
          <p:cNvPr id="15" name="Line 6"/>
          <p:cNvSpPr>
            <a:spLocks noChangeShapeType="1"/>
          </p:cNvSpPr>
          <p:nvPr/>
        </p:nvSpPr>
        <p:spPr bwMode="auto">
          <a:xfrm>
            <a:off x="2286000" y="1143000"/>
            <a:ext cx="7543800" cy="0"/>
          </a:xfrm>
          <a:prstGeom prst="line">
            <a:avLst/>
          </a:prstGeom>
          <a:noFill/>
          <a:ln w="38100">
            <a:solidFill>
              <a:srgbClr val="CC3300"/>
            </a:solidFill>
            <a:round/>
            <a:headEnd/>
            <a:tailEnd/>
          </a:ln>
        </p:spPr>
        <p:txBody>
          <a:bodyPr>
            <a:prstTxWarp prst="textNoShape">
              <a:avLst/>
            </a:prstTxWarp>
          </a:bodyPr>
          <a:lstStyle/>
          <a:p>
            <a:endParaRPr lang="en-US"/>
          </a:p>
        </p:txBody>
      </p:sp>
    </p:spTree>
    <p:extLst>
      <p:ext uri="{BB962C8B-B14F-4D97-AF65-F5344CB8AC3E}">
        <p14:creationId xmlns:p14="http://schemas.microsoft.com/office/powerpoint/2010/main" val="3778672276"/>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a:t>Treatment</a:t>
            </a:r>
          </a:p>
        </p:txBody>
      </p:sp>
      <p:sp>
        <p:nvSpPr>
          <p:cNvPr id="3" name="عنصر نائب للمحتوى 2"/>
          <p:cNvSpPr>
            <a:spLocks noGrp="1"/>
          </p:cNvSpPr>
          <p:nvPr>
            <p:ph idx="1"/>
          </p:nvPr>
        </p:nvSpPr>
        <p:spPr/>
        <p:txBody>
          <a:bodyPr>
            <a:normAutofit fontScale="85000" lnSpcReduction="20000"/>
          </a:bodyPr>
          <a:lstStyle/>
          <a:p>
            <a:pPr marL="0" indent="0">
              <a:buNone/>
            </a:pPr>
            <a:r>
              <a:rPr lang="en-US" b="1" dirty="0">
                <a:solidFill>
                  <a:srgbClr val="FF0000"/>
                </a:solidFill>
              </a:rPr>
              <a:t>❖Radiation </a:t>
            </a:r>
          </a:p>
          <a:p>
            <a:pPr marL="0" indent="0">
              <a:buNone/>
            </a:pPr>
            <a:r>
              <a:rPr lang="en-US" b="1" dirty="0">
                <a:solidFill>
                  <a:srgbClr val="FF0000"/>
                </a:solidFill>
              </a:rPr>
              <a:t>❖Chemotherapy </a:t>
            </a:r>
          </a:p>
          <a:p>
            <a:pPr marL="0" indent="0">
              <a:buNone/>
            </a:pPr>
            <a:r>
              <a:rPr lang="en-US" b="1" dirty="0">
                <a:solidFill>
                  <a:srgbClr val="FF0000"/>
                </a:solidFill>
              </a:rPr>
              <a:t>❖Vaccines </a:t>
            </a:r>
          </a:p>
          <a:p>
            <a:pPr marL="0" indent="0">
              <a:buNone/>
            </a:pPr>
            <a:r>
              <a:rPr lang="en-US" b="1" dirty="0">
                <a:solidFill>
                  <a:srgbClr val="FF0000"/>
                </a:solidFill>
              </a:rPr>
              <a:t>❖Surgery </a:t>
            </a:r>
          </a:p>
          <a:p>
            <a:r>
              <a:rPr lang="en-US" sz="1400" dirty="0"/>
              <a:t>Wide local excision (lumpectomy)</a:t>
            </a:r>
          </a:p>
          <a:p>
            <a:endParaRPr lang="en-US" sz="1400" dirty="0"/>
          </a:p>
          <a:p>
            <a:r>
              <a:rPr lang="en-US" sz="1400" dirty="0"/>
              <a:t>Mastectomy</a:t>
            </a:r>
          </a:p>
          <a:p>
            <a:pPr lvl="1"/>
            <a:r>
              <a:rPr lang="en-US" sz="1300" dirty="0"/>
              <a:t>Simple</a:t>
            </a:r>
          </a:p>
          <a:p>
            <a:pPr lvl="1"/>
            <a:r>
              <a:rPr lang="en-US" sz="1300" dirty="0"/>
              <a:t>Modified radical</a:t>
            </a:r>
          </a:p>
          <a:p>
            <a:pPr lvl="1"/>
            <a:r>
              <a:rPr lang="en-US" sz="1300" dirty="0"/>
              <a:t>Radical</a:t>
            </a:r>
          </a:p>
          <a:p>
            <a:pPr marL="0" indent="0">
              <a:buNone/>
            </a:pPr>
            <a:endParaRPr lang="en-US" dirty="0"/>
          </a:p>
          <a:p>
            <a:pPr marL="0" indent="0">
              <a:buNone/>
            </a:pPr>
            <a:r>
              <a:rPr lang="en-US" b="1" dirty="0">
                <a:solidFill>
                  <a:srgbClr val="FF0000"/>
                </a:solidFill>
              </a:rPr>
              <a:t>❖Hormonal therapy </a:t>
            </a:r>
          </a:p>
          <a:p>
            <a:pPr marL="0" indent="0">
              <a:buNone/>
            </a:pPr>
            <a:r>
              <a:rPr lang="en-US" b="1" dirty="0">
                <a:solidFill>
                  <a:srgbClr val="FF0000"/>
                </a:solidFill>
              </a:rPr>
              <a:t>❖Tamoxifen is the most commonly prescribed hormone treatment. </a:t>
            </a:r>
          </a:p>
        </p:txBody>
      </p:sp>
    </p:spTree>
    <p:extLst>
      <p:ext uri="{BB962C8B-B14F-4D97-AF65-F5344CB8AC3E}">
        <p14:creationId xmlns:p14="http://schemas.microsoft.com/office/powerpoint/2010/main" val="2718690413"/>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981200" y="836713"/>
            <a:ext cx="8229600" cy="5289451"/>
          </a:xfrm>
        </p:spPr>
        <p:txBody>
          <a:bodyPr/>
          <a:lstStyle/>
          <a:p>
            <a:pPr marL="0" indent="0">
              <a:buNone/>
            </a:pPr>
            <a:r>
              <a:rPr lang="en-US" b="1" u="sng" dirty="0">
                <a:solidFill>
                  <a:srgbClr val="FF0000"/>
                </a:solidFill>
              </a:rPr>
              <a:t>HER-2/</a:t>
            </a:r>
            <a:r>
              <a:rPr lang="en-US" b="1" u="sng" dirty="0" err="1">
                <a:solidFill>
                  <a:srgbClr val="FF0000"/>
                </a:solidFill>
              </a:rPr>
              <a:t>neu</a:t>
            </a:r>
            <a:r>
              <a:rPr lang="en-US" b="1" u="sng" dirty="0">
                <a:solidFill>
                  <a:srgbClr val="FF0000"/>
                </a:solidFill>
              </a:rPr>
              <a:t> Vaccine </a:t>
            </a:r>
          </a:p>
          <a:p>
            <a:pPr marL="0" indent="0" algn="just">
              <a:buNone/>
            </a:pPr>
            <a:r>
              <a:rPr lang="en-US" dirty="0"/>
              <a:t>1- Targets HER-2/</a:t>
            </a:r>
            <a:r>
              <a:rPr lang="en-US" dirty="0" err="1"/>
              <a:t>neu</a:t>
            </a:r>
            <a:r>
              <a:rPr lang="en-US" dirty="0"/>
              <a:t> protein </a:t>
            </a:r>
          </a:p>
          <a:p>
            <a:pPr marL="0" indent="0" algn="just">
              <a:buNone/>
            </a:pPr>
            <a:r>
              <a:rPr lang="en-US" dirty="0"/>
              <a:t>2- Made from small protein pieces likely to trigger an immune response </a:t>
            </a:r>
          </a:p>
          <a:p>
            <a:pPr marL="0" indent="0" algn="just">
              <a:buNone/>
            </a:pPr>
            <a:r>
              <a:rPr lang="en-US" dirty="0"/>
              <a:t>3- Helps to increase white blood cell counts </a:t>
            </a:r>
          </a:p>
          <a:p>
            <a:pPr marL="0" indent="0" algn="just">
              <a:buNone/>
            </a:pPr>
            <a:r>
              <a:rPr lang="en-US" dirty="0"/>
              <a:t>4- Monthly shots for six months </a:t>
            </a:r>
          </a:p>
          <a:p>
            <a:pPr marL="0" indent="0" algn="just">
              <a:buNone/>
            </a:pPr>
            <a:r>
              <a:rPr lang="en-US" dirty="0"/>
              <a:t>5- No serious side effects</a:t>
            </a:r>
          </a:p>
        </p:txBody>
      </p:sp>
    </p:spTree>
    <p:extLst>
      <p:ext uri="{BB962C8B-B14F-4D97-AF65-F5344CB8AC3E}">
        <p14:creationId xmlns:p14="http://schemas.microsoft.com/office/powerpoint/2010/main" val="3969398660"/>
      </p:ext>
    </p:extLst>
  </p:cSld>
  <p:clrMapOvr>
    <a:masterClrMapping/>
  </p:clrMapOvr>
  <p:transition spd="slow">
    <p:randomBa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428240" y="1789089"/>
            <a:ext cx="8229600" cy="5505475"/>
          </a:xfrm>
        </p:spPr>
        <p:txBody>
          <a:bodyPr>
            <a:normAutofit/>
          </a:bodyPr>
          <a:lstStyle/>
          <a:p>
            <a:pPr marL="0" indent="0">
              <a:buNone/>
            </a:pPr>
            <a:r>
              <a:rPr lang="en-US" dirty="0" err="1"/>
              <a:t>Trastuzumab</a:t>
            </a:r>
            <a:r>
              <a:rPr lang="en-US" dirty="0"/>
              <a:t> </a:t>
            </a:r>
          </a:p>
          <a:p>
            <a:pPr marL="0" indent="0">
              <a:buNone/>
            </a:pPr>
            <a:r>
              <a:rPr lang="en-US" dirty="0"/>
              <a:t>1- Type of biologic therapy </a:t>
            </a:r>
          </a:p>
          <a:p>
            <a:pPr marL="0" indent="0">
              <a:buNone/>
            </a:pPr>
            <a:r>
              <a:rPr lang="en-US" dirty="0"/>
              <a:t>2-Breast cancer treatment drug </a:t>
            </a:r>
          </a:p>
          <a:p>
            <a:pPr marL="0" indent="0">
              <a:buNone/>
            </a:pPr>
            <a:r>
              <a:rPr lang="en-US" dirty="0"/>
              <a:t>3-Monoclonal antibody therapy </a:t>
            </a:r>
          </a:p>
          <a:p>
            <a:pPr marL="0" indent="0">
              <a:buNone/>
            </a:pPr>
            <a:r>
              <a:rPr lang="en-US" dirty="0"/>
              <a:t>4-Blocks HER-2/</a:t>
            </a:r>
            <a:r>
              <a:rPr lang="en-US" dirty="0" err="1"/>
              <a:t>neu</a:t>
            </a:r>
            <a:r>
              <a:rPr lang="en-US" dirty="0"/>
              <a:t> </a:t>
            </a:r>
          </a:p>
          <a:p>
            <a:pPr marL="0" indent="0">
              <a:buNone/>
            </a:pPr>
            <a:r>
              <a:rPr lang="en-US" dirty="0"/>
              <a:t>5-Effective in metastatic HER-2/</a:t>
            </a:r>
            <a:r>
              <a:rPr lang="en-US" dirty="0" err="1"/>
              <a:t>neu</a:t>
            </a:r>
            <a:r>
              <a:rPr lang="en-US" dirty="0"/>
              <a:t> positive breast cancer</a:t>
            </a:r>
          </a:p>
          <a:p>
            <a:pPr marL="0" indent="0">
              <a:buNone/>
            </a:pPr>
            <a:r>
              <a:rPr lang="en-US" dirty="0"/>
              <a:t>6-Little effect with HER-2/</a:t>
            </a:r>
            <a:r>
              <a:rPr lang="en-US" dirty="0" err="1"/>
              <a:t>neu</a:t>
            </a:r>
            <a:r>
              <a:rPr lang="en-US" dirty="0"/>
              <a:t> negative breast cancer</a:t>
            </a:r>
          </a:p>
          <a:p>
            <a:pPr marL="0" indent="0">
              <a:buNone/>
            </a:pPr>
            <a:r>
              <a:rPr lang="en-US" dirty="0"/>
              <a:t>Trastuzumab is administered intravenously weekly or every 3 weeks.</a:t>
            </a:r>
          </a:p>
          <a:p>
            <a:pPr marL="0" indent="0">
              <a:buNone/>
            </a:pPr>
            <a:endParaRPr lang="en-US" dirty="0"/>
          </a:p>
          <a:p>
            <a:pPr marL="0" indent="0">
              <a:buNone/>
            </a:pPr>
            <a:endParaRPr lang="en-US" dirty="0"/>
          </a:p>
        </p:txBody>
      </p:sp>
      <p:sp>
        <p:nvSpPr>
          <p:cNvPr id="2" name="مستطيل 1"/>
          <p:cNvSpPr/>
          <p:nvPr/>
        </p:nvSpPr>
        <p:spPr>
          <a:xfrm>
            <a:off x="8146648" y="701968"/>
            <a:ext cx="2520280" cy="2880320"/>
          </a:xfrm>
          <a:prstGeom prst="rect">
            <a:avLst/>
          </a:prstGeom>
          <a:blipFill>
            <a:blip r:embed="rId2"/>
            <a:srcRect/>
            <a:stretch>
              <a:fillRect l="-172691" t="-39014" r="-15167" b="-13637"/>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5024882"/>
      </p:ext>
    </p:extLst>
  </p:cSld>
  <p:clrMapOvr>
    <a:masterClrMapping/>
  </p:clrMapOvr>
  <mc:AlternateContent xmlns:mc="http://schemas.openxmlformats.org/markup-compatibility/2006" xmlns:p14="http://schemas.microsoft.com/office/powerpoint/2010/main">
    <mc:Choice Requires="p14">
      <p:transition spd="slow" p14:dur="3900">
        <p14:glitter dir="d"/>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54.1|1.7"/>
</p:tagLst>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themeOverride>
</file>

<file path=docProps/app.xml><?xml version="1.0" encoding="utf-8"?>
<Properties xmlns="http://schemas.openxmlformats.org/officeDocument/2006/extended-properties" xmlns:vt="http://schemas.openxmlformats.org/officeDocument/2006/docPropsVTypes">
  <TotalTime>457</TotalTime>
  <Words>4780</Words>
  <Application>Microsoft Office PowerPoint</Application>
  <PresentationFormat>Widescreen</PresentationFormat>
  <Paragraphs>630</Paragraphs>
  <Slides>112</Slides>
  <Notes>28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112</vt:i4>
      </vt:variant>
    </vt:vector>
  </HeadingPairs>
  <TitlesOfParts>
    <vt:vector size="122" baseType="lpstr">
      <vt:lpstr>ＭＳ Ｐゴシック</vt:lpstr>
      <vt:lpstr>Arial</vt:lpstr>
      <vt:lpstr>Calibri</vt:lpstr>
      <vt:lpstr>Century Gothic</vt:lpstr>
      <vt:lpstr>Georgia</vt:lpstr>
      <vt:lpstr>Tahoma</vt:lpstr>
      <vt:lpstr>Times New Roman</vt:lpstr>
      <vt:lpstr>Wingdings</vt:lpstr>
      <vt:lpstr>Wingdings 3</vt:lpstr>
      <vt:lpstr>Wisp</vt:lpstr>
      <vt:lpstr> INTEGRATED ACADEMIC STUDIES OF MEDICINE  </vt:lpstr>
      <vt:lpstr>PowerPoint Presentation</vt:lpstr>
      <vt:lpstr>Anatomy &amp; Physiology </vt:lpstr>
      <vt:lpstr>PowerPoint Presentation</vt:lpstr>
      <vt:lpstr>PowerPoint Presentation</vt:lpstr>
      <vt:lpstr>Benign Breast Disease</vt:lpstr>
      <vt:lpstr>Breast Infection</vt:lpstr>
      <vt:lpstr>Breast Infection</vt:lpstr>
      <vt:lpstr>Breast Infection</vt:lpstr>
      <vt:lpstr>Fibrocystic Changes</vt:lpstr>
      <vt:lpstr>Cysts</vt:lpstr>
      <vt:lpstr>Cysts</vt:lpstr>
      <vt:lpstr>PowerPoint Presentation</vt:lpstr>
      <vt:lpstr>Cysts microscopically</vt:lpstr>
      <vt:lpstr>Fibroadenomas</vt:lpstr>
      <vt:lpstr>PowerPoint Presentation</vt:lpstr>
      <vt:lpstr>Fibroadenoma</vt:lpstr>
      <vt:lpstr>Fibroadenoma</vt:lpstr>
      <vt:lpstr>Fibroadenoma</vt:lpstr>
      <vt:lpstr>Phyllodes Tumor</vt:lpstr>
      <vt:lpstr>Phyllodes Tumor</vt:lpstr>
      <vt:lpstr>Phyllodes Tumor</vt:lpstr>
      <vt:lpstr>Phyllodes Tumor</vt:lpstr>
      <vt:lpstr>Sclerosing Lesions</vt:lpstr>
      <vt:lpstr>Sclerosing Lesions</vt:lpstr>
      <vt:lpstr>Nipple Discharge</vt:lpstr>
      <vt:lpstr>Nipple Discharge</vt:lpstr>
      <vt:lpstr>Ductogram</vt:lpstr>
      <vt:lpstr>Duct Ectasia</vt:lpstr>
      <vt:lpstr>Papilloma</vt:lpstr>
      <vt:lpstr>Papilloma</vt:lpstr>
      <vt:lpstr>Terminal Duct Excision</vt:lpstr>
      <vt:lpstr>Fibromatosis</vt:lpstr>
      <vt:lpstr>PowerPoint Presentation</vt:lpstr>
      <vt:lpstr>PowerPoint Presentation</vt:lpstr>
      <vt:lpstr>Objectives</vt:lpstr>
      <vt:lpstr>Introduction</vt:lpstr>
      <vt:lpstr>What is Breast Cancer?</vt:lpstr>
      <vt:lpstr>Risk Factors</vt:lpstr>
      <vt:lpstr>Risk Factors</vt:lpstr>
      <vt:lpstr>Risk Factors</vt:lpstr>
      <vt:lpstr>Risk Factors</vt:lpstr>
      <vt:lpstr>Hereditary Breast Cancer</vt:lpstr>
      <vt:lpstr>Genetics</vt:lpstr>
      <vt:lpstr>Familiar breast cancer at twins</vt:lpstr>
      <vt:lpstr>Inherited Gene Alterations</vt:lpstr>
      <vt:lpstr>PowerPoint Presentation</vt:lpstr>
      <vt:lpstr>Risk Factors</vt:lpstr>
      <vt:lpstr>Risk Factors</vt:lpstr>
      <vt:lpstr>Causes &amp; Risk Factors </vt:lpstr>
      <vt:lpstr>PowerPoint Presentation</vt:lpstr>
      <vt:lpstr>PowerPoint Presentation</vt:lpstr>
      <vt:lpstr>PowerPoint Presentation</vt:lpstr>
      <vt:lpstr>PowerPoint Presentation</vt:lpstr>
      <vt:lpstr>Classification of Breast Cancer</vt:lpstr>
      <vt:lpstr>Carcinoma in Situ</vt:lpstr>
      <vt:lpstr>Ductal Carcinoma in Situ</vt:lpstr>
      <vt:lpstr>Ductal Carcinoma in Situ</vt:lpstr>
      <vt:lpstr>Ductal Carcinoma in Situ</vt:lpstr>
      <vt:lpstr>Ductal Carcinoma in Situ</vt:lpstr>
      <vt:lpstr>Ductal Carcinoma in Situ</vt:lpstr>
      <vt:lpstr>Ductal Carcinoma in Situ</vt:lpstr>
      <vt:lpstr>Ductal Carcinoma in Situ</vt:lpstr>
      <vt:lpstr>Paget’s Disease</vt:lpstr>
      <vt:lpstr>Paget’s Disease</vt:lpstr>
      <vt:lpstr>Paget’s Disease</vt:lpstr>
      <vt:lpstr>Paget’s Disease</vt:lpstr>
      <vt:lpstr>Paget’s Disease</vt:lpstr>
      <vt:lpstr>Lobular Carcinoma in Situ</vt:lpstr>
      <vt:lpstr>Lobular Carcinoma in Situ</vt:lpstr>
      <vt:lpstr>Invasive Breast Carcinoma</vt:lpstr>
      <vt:lpstr>Clinical Features of Invasive Breast Cancer</vt:lpstr>
      <vt:lpstr>Clinical Features of Invasive Breast Cancer</vt:lpstr>
      <vt:lpstr>Clinical Features of Invasive Breast Cancer</vt:lpstr>
      <vt:lpstr>Clinical Features of Invasive Breast Cancer</vt:lpstr>
      <vt:lpstr>Invasive Ductal Carcinoma, NOS</vt:lpstr>
      <vt:lpstr>Invasive Ductal Carcinoma, NOS</vt:lpstr>
      <vt:lpstr>Invasive Ductal Carcinoma, NOS</vt:lpstr>
      <vt:lpstr>PowerPoint Presentation</vt:lpstr>
      <vt:lpstr>Invasive Ductal Carcinoma, NOS</vt:lpstr>
      <vt:lpstr>Invasive Ductal Carcinoma, NOS</vt:lpstr>
      <vt:lpstr>Invasive Ductal Carcinoma, NOS</vt:lpstr>
      <vt:lpstr>Invasive Lobular Carcinoma</vt:lpstr>
      <vt:lpstr>Invasive Lobular Carcinoma</vt:lpstr>
      <vt:lpstr>Medullary Carcinoma</vt:lpstr>
      <vt:lpstr>Medullary Carcinoma</vt:lpstr>
      <vt:lpstr>Colloid Carcinoma/ Mucinous carcinoma </vt:lpstr>
      <vt:lpstr>Colloid Carcinoma/ Mucinous carcinoma</vt:lpstr>
      <vt:lpstr>Stages of breast Cancer </vt:lpstr>
      <vt:lpstr>PowerPoint Presentation</vt:lpstr>
      <vt:lpstr>PowerPoint Presentation</vt:lpstr>
      <vt:lpstr>Metastasis</vt:lpstr>
      <vt:lpstr>PowerPoint Presentation</vt:lpstr>
      <vt:lpstr>PowerPoint Presentation</vt:lpstr>
      <vt:lpstr>PowerPoint Presentation</vt:lpstr>
      <vt:lpstr>Oncotype DX</vt:lpstr>
      <vt:lpstr>Treatment</vt:lpstr>
      <vt:lpstr>PowerPoint Presentation</vt:lpstr>
      <vt:lpstr>PowerPoint Presentation</vt:lpstr>
      <vt:lpstr>Surgery</vt:lpstr>
      <vt:lpstr>Surgical Evolution</vt:lpstr>
      <vt:lpstr>PowerPoint Presentation</vt:lpstr>
      <vt:lpstr>Radical Mastectomy</vt:lpstr>
      <vt:lpstr>PowerPoint Presentation</vt:lpstr>
      <vt:lpstr>PowerPoint Presentation</vt:lpstr>
      <vt:lpstr>PowerPoint Presentation</vt:lpstr>
      <vt:lpstr>PowerPoint Presentation</vt:lpstr>
      <vt:lpstr>Prognostic Factors - Major</vt:lpstr>
      <vt:lpstr>Prognostic Factors - Major</vt:lpstr>
      <vt:lpstr>Prognostic Factors - Minor</vt:lpstr>
      <vt:lpstr>Prognostic Factors - Minor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Breast Cancer</dc:title>
  <dc:creator>user</dc:creator>
  <cp:lastModifiedBy>KORISNIK-</cp:lastModifiedBy>
  <cp:revision>68</cp:revision>
  <dcterms:modified xsi:type="dcterms:W3CDTF">2024-03-26T09:19:34Z</dcterms:modified>
</cp:coreProperties>
</file>